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handoutMasterIdLst>
    <p:handoutMasterId r:id="rId30"/>
  </p:handoutMasterIdLst>
  <p:sldIdLst>
    <p:sldId id="256" r:id="rId2"/>
    <p:sldId id="257" r:id="rId3"/>
    <p:sldId id="291" r:id="rId4"/>
    <p:sldId id="292" r:id="rId5"/>
    <p:sldId id="293" r:id="rId6"/>
    <p:sldId id="294" r:id="rId7"/>
    <p:sldId id="295" r:id="rId8"/>
    <p:sldId id="296" r:id="rId9"/>
    <p:sldId id="297" r:id="rId10"/>
    <p:sldId id="298" r:id="rId11"/>
    <p:sldId id="299" r:id="rId12"/>
    <p:sldId id="300" r:id="rId13"/>
    <p:sldId id="301" r:id="rId14"/>
    <p:sldId id="302" r:id="rId15"/>
    <p:sldId id="303" r:id="rId16"/>
    <p:sldId id="304" r:id="rId17"/>
    <p:sldId id="305" r:id="rId18"/>
    <p:sldId id="311" r:id="rId19"/>
    <p:sldId id="312" r:id="rId20"/>
    <p:sldId id="306" r:id="rId21"/>
    <p:sldId id="307" r:id="rId22"/>
    <p:sldId id="308" r:id="rId23"/>
    <p:sldId id="313" r:id="rId24"/>
    <p:sldId id="314" r:id="rId25"/>
    <p:sldId id="315" r:id="rId26"/>
    <p:sldId id="317" r:id="rId27"/>
    <p:sldId id="310" r:id="rId28"/>
  </p:sldIdLst>
  <p:sldSz cx="12192000" cy="6858000"/>
  <p:notesSz cx="6858000" cy="9144000"/>
  <p:embeddedFontLst>
    <p:embeddedFont>
      <p:font typeface="汉仪旗黑-55简" panose="02010600030101010101" charset="-122"/>
      <p:regular r:id="rId31"/>
    </p:embeddedFont>
    <p:embeddedFont>
      <p:font typeface="汉仪雅酷黑简" panose="02010600030101010101" charset="-122"/>
      <p:regular r:id="rId32"/>
    </p:embeddedFont>
    <p:embeddedFont>
      <p:font typeface="优设标题黑" panose="02010600030101010101" charset="-122"/>
      <p:regular r:id="rId33"/>
    </p:embeddedFont>
    <p:embeddedFont>
      <p:font typeface="方正粗黑宋简体" panose="02000000000000000000" pitchFamily="2" charset="-122"/>
      <p:regular r:id="rId34"/>
    </p:embeddedFont>
    <p:embeddedFont>
      <p:font typeface="黑体" panose="02010609060101010101" pitchFamily="49" charset="-122"/>
      <p:regular r:id="rId35"/>
    </p:embeddedFont>
    <p:embeddedFont>
      <p:font typeface="华文行楷" panose="02010800040101010101" pitchFamily="2" charset="-122"/>
      <p:regular r:id="rId36"/>
    </p:embeddedFont>
  </p:embeddedFontLst>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 userDrawn="1">
          <p15:clr>
            <a:srgbClr val="A4A3A4"/>
          </p15:clr>
        </p15:guide>
        <p15:guide id="2" pos="2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221F"/>
    <a:srgbClr val="DA0000"/>
    <a:srgbClr val="E31D1A"/>
    <a:srgbClr val="FF8383"/>
    <a:srgbClr val="FFB3B3"/>
    <a:srgbClr val="FF9C27"/>
    <a:srgbClr val="FFF301"/>
    <a:srgbClr val="FFEFBD"/>
    <a:srgbClr val="FFC611"/>
    <a:srgbClr val="FF9B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40" autoAdjust="0"/>
    <p:restoredTop sz="94660"/>
  </p:normalViewPr>
  <p:slideViewPr>
    <p:cSldViewPr showGuides="1">
      <p:cViewPr varScale="1">
        <p:scale>
          <a:sx n="104" d="100"/>
          <a:sy n="104" d="100"/>
        </p:scale>
        <p:origin x="840" y="102"/>
      </p:cViewPr>
      <p:guideLst>
        <p:guide orient="horz" pos="314"/>
        <p:guide pos="256"/>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5" d="100"/>
          <a:sy n="85" d="100"/>
        </p:scale>
        <p:origin x="279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汉仪旗黑-55简" panose="00020600040101010101" charset="-128"/>
              <a:ea typeface="汉仪旗黑-55简" panose="00020600040101010101" charset="-128"/>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1938-8F5F-4043-B197-E24CB1F0071E}" type="datetimeFigureOut">
              <a:rPr lang="zh-CN" altLang="en-US" smtClean="0">
                <a:latin typeface="汉仪旗黑-55简" panose="00020600040101010101" charset="-128"/>
              </a:rPr>
              <a:t>2023/3/27</a:t>
            </a:fld>
            <a:endParaRPr lang="zh-CN" altLang="en-US">
              <a:latin typeface="汉仪旗黑-55简" panose="00020600040101010101" charset="-128"/>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汉仪旗黑-55简" panose="00020600040101010101" charset="-128"/>
              <a:ea typeface="汉仪旗黑-55简" panose="00020600040101010101" charset="-128"/>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A06C3F-663F-4653-B547-B3E9F88E9684}" type="slidenum">
              <a:rPr lang="zh-CN" altLang="en-US" smtClean="0">
                <a:latin typeface="汉仪旗黑-55简" panose="00020600040101010101" charset="-128"/>
              </a:rPr>
              <a:t>‹#›</a:t>
            </a:fld>
            <a:endParaRPr lang="zh-CN" altLang="en-US">
              <a:latin typeface="汉仪旗黑-55简" panose="00020600040101010101" charset="-128"/>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汉仪旗黑-55简" panose="00020600040101010101" charset="-128"/>
                <a:ea typeface="汉仪旗黑-55简" panose="00020600040101010101" charset="-128"/>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汉仪旗黑-55简" panose="00020600040101010101" charset="-128"/>
                <a:ea typeface="汉仪旗黑-55简" panose="00020600040101010101" charset="-128"/>
              </a:defRPr>
            </a:lvl1pPr>
          </a:lstStyle>
          <a:p>
            <a:fld id="{D2A48B96-639E-45A3-A0BA-2464DFDB1FAA}" type="datetimeFigureOut">
              <a:rPr lang="zh-CN" altLang="en-US" smtClean="0"/>
              <a:t>2023/3/27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汉仪旗黑-55简" panose="00020600040101010101" charset="-128"/>
                <a:ea typeface="汉仪旗黑-55简" panose="00020600040101010101" charset="-128"/>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汉仪旗黑-55简" panose="00020600040101010101" charset="-128"/>
                <a:ea typeface="汉仪旗黑-55简" panose="00020600040101010101" charset="-128"/>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汉仪旗黑-55简" panose="00020600040101010101" charset="-128"/>
        <a:ea typeface="汉仪旗黑-55简" panose="00020600040101010101" charset="-128"/>
        <a:cs typeface="+mn-cs"/>
      </a:defRPr>
    </a:lvl1pPr>
    <a:lvl2pPr marL="457200" algn="l" defTabSz="914400" rtl="0" eaLnBrk="1" latinLnBrk="0" hangingPunct="1">
      <a:defRPr sz="1200" kern="1200">
        <a:solidFill>
          <a:schemeClr val="tx1"/>
        </a:solidFill>
        <a:latin typeface="汉仪旗黑-55简" panose="00020600040101010101" charset="-128"/>
        <a:ea typeface="汉仪旗黑-55简" panose="00020600040101010101" charset="-128"/>
        <a:cs typeface="+mn-cs"/>
      </a:defRPr>
    </a:lvl2pPr>
    <a:lvl3pPr marL="914400" algn="l" defTabSz="914400" rtl="0" eaLnBrk="1" latinLnBrk="0" hangingPunct="1">
      <a:defRPr sz="1200" kern="1200">
        <a:solidFill>
          <a:schemeClr val="tx1"/>
        </a:solidFill>
        <a:latin typeface="汉仪旗黑-55简" panose="00020600040101010101" charset="-128"/>
        <a:ea typeface="汉仪旗黑-55简" panose="00020600040101010101" charset="-128"/>
        <a:cs typeface="+mn-cs"/>
      </a:defRPr>
    </a:lvl3pPr>
    <a:lvl4pPr marL="1371600" algn="l" defTabSz="914400" rtl="0" eaLnBrk="1" latinLnBrk="0" hangingPunct="1">
      <a:defRPr sz="1200" kern="1200">
        <a:solidFill>
          <a:schemeClr val="tx1"/>
        </a:solidFill>
        <a:latin typeface="汉仪旗黑-55简" panose="00020600040101010101" charset="-128"/>
        <a:ea typeface="汉仪旗黑-55简" panose="00020600040101010101" charset="-128"/>
        <a:cs typeface="+mn-cs"/>
      </a:defRPr>
    </a:lvl4pPr>
    <a:lvl5pPr marL="1828800" algn="l" defTabSz="914400" rtl="0" eaLnBrk="1" latinLnBrk="0" hangingPunct="1">
      <a:defRPr sz="1200" kern="1200">
        <a:solidFill>
          <a:schemeClr val="tx1"/>
        </a:solidFill>
        <a:latin typeface="汉仪旗黑-55简" panose="00020600040101010101" charset="-128"/>
        <a:ea typeface="汉仪旗黑-55简" panose="00020600040101010101"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AEACC805-DA7F-4E85-8A15-80138956B4E9}" type="datetimeFigureOut">
              <a:rPr lang="zh-CN" altLang="en-US" smtClean="0"/>
              <a:t>2023/3/27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4C4BDFA-2E3D-4ADB-8175-0EA0529761D0}"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EACC805-DA7F-4E85-8A15-80138956B4E9}" type="datetimeFigureOut">
              <a:rPr lang="zh-CN" altLang="en-US" smtClean="0"/>
              <a:t>2023/3/27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4C4BDFA-2E3D-4ADB-8175-0EA0529761D0}"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06375"/>
            <a:ext cx="2743200" cy="4387851"/>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06375"/>
            <a:ext cx="8026400" cy="4387851"/>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EACC805-DA7F-4E85-8A15-80138956B4E9}" type="datetimeFigureOut">
              <a:rPr lang="zh-CN" altLang="en-US" smtClean="0"/>
              <a:t>2023/3/27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4C4BDFA-2E3D-4ADB-8175-0EA0529761D0}"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矩形 2"/>
          <p:cNvSpPr/>
          <p:nvPr userDrawn="1"/>
        </p:nvSpPr>
        <p:spPr>
          <a:xfrm>
            <a:off x="335360" y="308653"/>
            <a:ext cx="11521280" cy="62406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5335"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665">
                <a:solidFill>
                  <a:schemeClr val="tx1">
                    <a:tint val="75000"/>
                  </a:schemeClr>
                </a:solidFill>
              </a:defRPr>
            </a:lvl1pPr>
            <a:lvl2pPr marL="609600" indent="0">
              <a:buNone/>
              <a:defRPr sz="2400">
                <a:solidFill>
                  <a:schemeClr val="tx1">
                    <a:tint val="75000"/>
                  </a:schemeClr>
                </a:solidFill>
              </a:defRPr>
            </a:lvl2pPr>
            <a:lvl3pPr marL="1219200" indent="0">
              <a:buNone/>
              <a:defRPr sz="2135">
                <a:solidFill>
                  <a:schemeClr val="tx1">
                    <a:tint val="75000"/>
                  </a:schemeClr>
                </a:solidFill>
              </a:defRPr>
            </a:lvl3pPr>
            <a:lvl4pPr marL="1828800" indent="0">
              <a:buNone/>
              <a:defRPr sz="1865">
                <a:solidFill>
                  <a:schemeClr val="tx1">
                    <a:tint val="75000"/>
                  </a:schemeClr>
                </a:solidFill>
              </a:defRPr>
            </a:lvl4pPr>
            <a:lvl5pPr marL="2438400" indent="0">
              <a:buNone/>
              <a:defRPr sz="1865">
                <a:solidFill>
                  <a:schemeClr val="tx1">
                    <a:tint val="75000"/>
                  </a:schemeClr>
                </a:solidFill>
              </a:defRPr>
            </a:lvl5pPr>
            <a:lvl6pPr marL="3048000" indent="0">
              <a:buNone/>
              <a:defRPr sz="1865">
                <a:solidFill>
                  <a:schemeClr val="tx1">
                    <a:tint val="75000"/>
                  </a:schemeClr>
                </a:solidFill>
              </a:defRPr>
            </a:lvl6pPr>
            <a:lvl7pPr marL="3657600" indent="0">
              <a:buNone/>
              <a:defRPr sz="1865">
                <a:solidFill>
                  <a:schemeClr val="tx1">
                    <a:tint val="75000"/>
                  </a:schemeClr>
                </a:solidFill>
              </a:defRPr>
            </a:lvl7pPr>
            <a:lvl8pPr marL="4267200" indent="0">
              <a:buNone/>
              <a:defRPr sz="1865">
                <a:solidFill>
                  <a:schemeClr val="tx1">
                    <a:tint val="75000"/>
                  </a:schemeClr>
                </a:solidFill>
              </a:defRPr>
            </a:lvl8pPr>
            <a:lvl9pPr marL="4876800" indent="0">
              <a:buNone/>
              <a:defRPr sz="1865">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AEACC805-DA7F-4E85-8A15-80138956B4E9}" type="datetimeFigureOut">
              <a:rPr lang="zh-CN" altLang="en-US" smtClean="0"/>
              <a:t>2023/3/27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4C4BDFA-2E3D-4ADB-8175-0EA0529761D0}"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200151"/>
            <a:ext cx="5384800" cy="3394075"/>
          </a:xfr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200151"/>
            <a:ext cx="5384800" cy="3394075"/>
          </a:xfr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AEACC805-DA7F-4E85-8A15-80138956B4E9}" type="datetimeFigureOut">
              <a:rPr lang="zh-CN" altLang="en-US" smtClean="0"/>
              <a:t>2023/3/27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4C4BDFA-2E3D-4ADB-8175-0EA0529761D0}"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3"/>
          </a:xfr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AEACC805-DA7F-4E85-8A15-80138956B4E9}" type="datetimeFigureOut">
              <a:rPr lang="zh-CN" altLang="en-US" smtClean="0"/>
              <a:t>2023/3/27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4C4BDFA-2E3D-4ADB-8175-0EA0529761D0}"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EACC805-DA7F-4E85-8A15-80138956B4E9}" type="datetimeFigureOut">
              <a:rPr lang="zh-CN" altLang="en-US" smtClean="0"/>
              <a:t>2023/3/27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4C4BDFA-2E3D-4ADB-8175-0EA0529761D0}"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EACC805-DA7F-4E85-8A15-80138956B4E9}" type="datetimeFigureOut">
              <a:rPr lang="zh-CN" altLang="en-US" smtClean="0"/>
              <a:t>2023/3/27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4C4BDFA-2E3D-4ADB-8175-0EA0529761D0}"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49"/>
            <a:ext cx="4011084" cy="1162051"/>
          </a:xfrm>
        </p:spPr>
        <p:txBody>
          <a:bodyPr anchor="b"/>
          <a:lstStyle>
            <a:lvl1pPr algn="l">
              <a:defRPr sz="2665"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4265"/>
            </a:lvl1pPr>
            <a:lvl2pPr>
              <a:defRPr sz="3735"/>
            </a:lvl2pPr>
            <a:lvl3pPr>
              <a:defRPr sz="3200"/>
            </a:lvl3pPr>
            <a:lvl4pPr>
              <a:defRPr sz="2665"/>
            </a:lvl4pPr>
            <a:lvl5pPr>
              <a:defRPr sz="2665"/>
            </a:lvl5pPr>
            <a:lvl6pPr>
              <a:defRPr sz="2665"/>
            </a:lvl6pPr>
            <a:lvl7pPr>
              <a:defRPr sz="2665"/>
            </a:lvl7pPr>
            <a:lvl8pPr>
              <a:defRPr sz="2665"/>
            </a:lvl8pPr>
            <a:lvl9pPr>
              <a:defRPr sz="266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EACC805-DA7F-4E85-8A15-80138956B4E9}" type="datetimeFigureOut">
              <a:rPr lang="zh-CN" altLang="en-US" smtClean="0"/>
              <a:t>2023/3/27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4C4BDFA-2E3D-4ADB-8175-0EA0529761D0}"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9"/>
          </a:xfrm>
        </p:spPr>
        <p:txBody>
          <a:bodyPr anchor="b"/>
          <a:lstStyle>
            <a:lvl1pPr algn="l">
              <a:defRPr sz="2665"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4265"/>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endParaRPr lang="zh-CN" altLang="en-US"/>
          </a:p>
        </p:txBody>
      </p:sp>
      <p:sp>
        <p:nvSpPr>
          <p:cNvPr id="4" name="文本占位符 3"/>
          <p:cNvSpPr>
            <a:spLocks noGrp="1"/>
          </p:cNvSpPr>
          <p:nvPr>
            <p:ph type="body" sz="half" idx="2"/>
          </p:nvPr>
        </p:nvSpPr>
        <p:spPr>
          <a:xfrm>
            <a:off x="2389717" y="5367337"/>
            <a:ext cx="7315200" cy="804863"/>
          </a:xfr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EACC805-DA7F-4E85-8A15-80138956B4E9}" type="datetimeFigureOut">
              <a:rPr lang="zh-CN" altLang="en-US" smtClean="0"/>
              <a:t>2023/3/27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4C4BDFA-2E3D-4ADB-8175-0EA0529761D0}"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latin typeface="汉仪旗黑-55简" panose="00020600040101010101" charset="-128"/>
                <a:ea typeface="汉仪旗黑-55简" panose="00020600040101010101" charset="-128"/>
              </a:defRPr>
            </a:lvl1pPr>
          </a:lstStyle>
          <a:p>
            <a:fld id="{AEACC805-DA7F-4E85-8A15-80138956B4E9}" type="datetimeFigureOut">
              <a:rPr lang="zh-CN" altLang="en-US" smtClean="0"/>
              <a:t>2023/3/27</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latin typeface="汉仪旗黑-55简" panose="00020600040101010101" charset="-128"/>
                <a:ea typeface="汉仪旗黑-55简" panose="00020600040101010101" charset="-128"/>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latin typeface="汉仪旗黑-55简" panose="00020600040101010101" charset="-128"/>
                <a:ea typeface="汉仪旗黑-55简" panose="00020600040101010101" charset="-128"/>
              </a:defRPr>
            </a:lvl1pPr>
          </a:lstStyle>
          <a:p>
            <a:fld id="{A4C4BDFA-2E3D-4ADB-8175-0EA0529761D0}"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219200" rtl="0" eaLnBrk="1" latinLnBrk="0" hangingPunct="1">
        <a:spcBef>
          <a:spcPct val="0"/>
        </a:spcBef>
        <a:buNone/>
        <a:defRPr sz="5865" kern="1200">
          <a:solidFill>
            <a:schemeClr val="tx1"/>
          </a:solidFill>
          <a:latin typeface="汉仪旗黑-55简" panose="00020600040101010101" charset="-128"/>
          <a:ea typeface="汉仪旗黑-55简" panose="00020600040101010101" charset="-128"/>
          <a:cs typeface="+mj-cs"/>
        </a:defRPr>
      </a:lvl1pPr>
    </p:titleStyle>
    <p:bodyStyle>
      <a:lvl1pPr marL="457200" indent="-457200" algn="l" defTabSz="1219200" rtl="0" eaLnBrk="1" latinLnBrk="0" hangingPunct="1">
        <a:spcBef>
          <a:spcPts val="130"/>
        </a:spcBef>
        <a:buFont typeface="Arial" panose="020B0604020202020204" pitchFamily="34" charset="0"/>
        <a:buChar char="•"/>
        <a:defRPr sz="4265" kern="1200">
          <a:solidFill>
            <a:schemeClr val="tx1"/>
          </a:solidFill>
          <a:latin typeface="汉仪旗黑-55简" panose="00020600040101010101" charset="-128"/>
          <a:ea typeface="汉仪旗黑-55简" panose="00020600040101010101" charset="-128"/>
          <a:cs typeface="+mn-cs"/>
        </a:defRPr>
      </a:lvl1pPr>
      <a:lvl2pPr marL="990600" indent="-381000" algn="l" defTabSz="1219200" rtl="0" eaLnBrk="1" latinLnBrk="0" hangingPunct="1">
        <a:spcBef>
          <a:spcPts val="130"/>
        </a:spcBef>
        <a:buFont typeface="Arial" panose="020B0604020202020204" pitchFamily="34" charset="0"/>
        <a:buChar char="–"/>
        <a:defRPr sz="3735" kern="1200">
          <a:solidFill>
            <a:schemeClr val="tx1"/>
          </a:solidFill>
          <a:latin typeface="汉仪旗黑-55简" panose="00020600040101010101" charset="-128"/>
          <a:ea typeface="汉仪旗黑-55简" panose="00020600040101010101" charset="-128"/>
          <a:cs typeface="+mn-cs"/>
        </a:defRPr>
      </a:lvl2pPr>
      <a:lvl3pPr marL="1524000" indent="-304800" algn="l" defTabSz="1219200" rtl="0" eaLnBrk="1" latinLnBrk="0" hangingPunct="1">
        <a:spcBef>
          <a:spcPts val="130"/>
        </a:spcBef>
        <a:buFont typeface="Arial" panose="020B0604020202020204" pitchFamily="34" charset="0"/>
        <a:buChar char="•"/>
        <a:defRPr sz="3200" kern="1200">
          <a:solidFill>
            <a:schemeClr val="tx1"/>
          </a:solidFill>
          <a:latin typeface="汉仪旗黑-55简" panose="00020600040101010101" charset="-128"/>
          <a:ea typeface="汉仪旗黑-55简" panose="00020600040101010101" charset="-128"/>
          <a:cs typeface="+mn-cs"/>
        </a:defRPr>
      </a:lvl3pPr>
      <a:lvl4pPr marL="2133600" indent="-304800" algn="l" defTabSz="1219200" rtl="0" eaLnBrk="1" latinLnBrk="0" hangingPunct="1">
        <a:spcBef>
          <a:spcPts val="130"/>
        </a:spcBef>
        <a:buFont typeface="Arial" panose="020B0604020202020204" pitchFamily="34" charset="0"/>
        <a:buChar char="–"/>
        <a:defRPr sz="2665" kern="1200">
          <a:solidFill>
            <a:schemeClr val="tx1"/>
          </a:solidFill>
          <a:latin typeface="汉仪旗黑-55简" panose="00020600040101010101" charset="-128"/>
          <a:ea typeface="汉仪旗黑-55简" panose="00020600040101010101" charset="-128"/>
          <a:cs typeface="+mn-cs"/>
        </a:defRPr>
      </a:lvl4pPr>
      <a:lvl5pPr marL="2743200" indent="-304800" algn="l" defTabSz="1219200" rtl="0" eaLnBrk="1" latinLnBrk="0" hangingPunct="1">
        <a:spcBef>
          <a:spcPts val="130"/>
        </a:spcBef>
        <a:buFont typeface="Arial" panose="020B0604020202020204" pitchFamily="34" charset="0"/>
        <a:buChar char="»"/>
        <a:defRPr sz="2665" kern="1200">
          <a:solidFill>
            <a:schemeClr val="tx1"/>
          </a:solidFill>
          <a:latin typeface="汉仪旗黑-55简" panose="00020600040101010101" charset="-128"/>
          <a:ea typeface="汉仪旗黑-55简" panose="00020600040101010101" charset="-128"/>
          <a:cs typeface="+mn-cs"/>
        </a:defRPr>
      </a:lvl5pPr>
      <a:lvl6pPr marL="33528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2.xml"/><Relationship Id="rId7" Type="http://schemas.openxmlformats.org/officeDocument/2006/relationships/image" Target="../media/image37.sv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39.svg"/></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2.xml"/><Relationship Id="rId7" Type="http://schemas.openxmlformats.org/officeDocument/2006/relationships/image" Target="../media/image37.sv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36.png"/><Relationship Id="rId5" Type="http://schemas.openxmlformats.org/officeDocument/2006/relationships/image" Target="../media/image35.svg"/><Relationship Id="rId10" Type="http://schemas.openxmlformats.org/officeDocument/2006/relationships/image" Target="../media/image40.jpeg"/><Relationship Id="rId4" Type="http://schemas.openxmlformats.org/officeDocument/2006/relationships/image" Target="../media/image34.png"/><Relationship Id="rId9" Type="http://schemas.openxmlformats.org/officeDocument/2006/relationships/image" Target="../media/image39.svg"/></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2.xml"/><Relationship Id="rId7" Type="http://schemas.openxmlformats.org/officeDocument/2006/relationships/image" Target="../media/image37.sv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36.png"/><Relationship Id="rId5" Type="http://schemas.openxmlformats.org/officeDocument/2006/relationships/image" Target="../media/image35.svg"/><Relationship Id="rId10" Type="http://schemas.openxmlformats.org/officeDocument/2006/relationships/image" Target="../media/image41.jpeg"/><Relationship Id="rId4" Type="http://schemas.openxmlformats.org/officeDocument/2006/relationships/image" Target="../media/image34.png"/><Relationship Id="rId9" Type="http://schemas.openxmlformats.org/officeDocument/2006/relationships/image" Target="../media/image39.sv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21.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tags" Target="../tags/tag34.xml"/><Relationship Id="rId7" Type="http://schemas.openxmlformats.org/officeDocument/2006/relationships/image" Target="../media/image44.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43.jpeg"/><Relationship Id="rId5" Type="http://schemas.openxmlformats.org/officeDocument/2006/relationships/slideLayout" Target="../slideLayouts/slideLayout2.xml"/><Relationship Id="rId4" Type="http://schemas.openxmlformats.org/officeDocument/2006/relationships/tags" Target="../tags/tag35.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tags" Target="../tags/tag36.xml"/><Relationship Id="rId4" Type="http://schemas.openxmlformats.org/officeDocument/2006/relationships/image" Target="../media/image47.svg"/></Relationships>
</file>

<file path=ppt/slides/_rels/slide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UCC&#24191;&#21578;_x264.mp4"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tags" Target="../tags/tag5.xml"/><Relationship Id="rId7" Type="http://schemas.openxmlformats.org/officeDocument/2006/relationships/image" Target="../media/image5.jpe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tags" Target="../tags/tag18.xml"/><Relationship Id="rId18" Type="http://schemas.openxmlformats.org/officeDocument/2006/relationships/tags" Target="../tags/tag23.xml"/><Relationship Id="rId26" Type="http://schemas.openxmlformats.org/officeDocument/2006/relationships/image" Target="../media/image12.png"/><Relationship Id="rId3" Type="http://schemas.openxmlformats.org/officeDocument/2006/relationships/tags" Target="../tags/tag8.xml"/><Relationship Id="rId21" Type="http://schemas.openxmlformats.org/officeDocument/2006/relationships/image" Target="../media/image7.jpeg"/><Relationship Id="rId7" Type="http://schemas.openxmlformats.org/officeDocument/2006/relationships/tags" Target="../tags/tag12.xml"/><Relationship Id="rId12" Type="http://schemas.openxmlformats.org/officeDocument/2006/relationships/tags" Target="../tags/tag17.xml"/><Relationship Id="rId17" Type="http://schemas.openxmlformats.org/officeDocument/2006/relationships/tags" Target="../tags/tag22.xml"/><Relationship Id="rId25" Type="http://schemas.openxmlformats.org/officeDocument/2006/relationships/image" Target="../media/image11.svg"/><Relationship Id="rId2" Type="http://schemas.openxmlformats.org/officeDocument/2006/relationships/tags" Target="../tags/tag7.xml"/><Relationship Id="rId16" Type="http://schemas.openxmlformats.org/officeDocument/2006/relationships/tags" Target="../tags/tag21.xml"/><Relationship Id="rId20" Type="http://schemas.openxmlformats.org/officeDocument/2006/relationships/slideLayout" Target="../slideLayouts/slideLayout2.xml"/><Relationship Id="rId29" Type="http://schemas.openxmlformats.org/officeDocument/2006/relationships/image" Target="../media/image15.svg"/><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tags" Target="../tags/tag16.xml"/><Relationship Id="rId24" Type="http://schemas.openxmlformats.org/officeDocument/2006/relationships/image" Target="../media/image10.png"/><Relationship Id="rId5" Type="http://schemas.openxmlformats.org/officeDocument/2006/relationships/tags" Target="../tags/tag10.xml"/><Relationship Id="rId15" Type="http://schemas.openxmlformats.org/officeDocument/2006/relationships/tags" Target="../tags/tag20.xml"/><Relationship Id="rId23" Type="http://schemas.openxmlformats.org/officeDocument/2006/relationships/image" Target="../media/image9.svg"/><Relationship Id="rId28" Type="http://schemas.openxmlformats.org/officeDocument/2006/relationships/image" Target="../media/image14.png"/><Relationship Id="rId10" Type="http://schemas.openxmlformats.org/officeDocument/2006/relationships/tags" Target="../tags/tag15.xml"/><Relationship Id="rId19" Type="http://schemas.openxmlformats.org/officeDocument/2006/relationships/tags" Target="../tags/tag24.xml"/><Relationship Id="rId31" Type="http://schemas.openxmlformats.org/officeDocument/2006/relationships/image" Target="../media/image17.jpeg"/><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tags" Target="../tags/tag19.xml"/><Relationship Id="rId22" Type="http://schemas.openxmlformats.org/officeDocument/2006/relationships/image" Target="../media/image8.png"/><Relationship Id="rId27" Type="http://schemas.openxmlformats.org/officeDocument/2006/relationships/image" Target="../media/image13.svg"/><Relationship Id="rId30"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635" y="0"/>
            <a:ext cx="12192635" cy="5347970"/>
            <a:chOff x="-1" y="0"/>
            <a:chExt cx="19201" cy="8422"/>
          </a:xfrm>
        </p:grpSpPr>
        <p:sp>
          <p:nvSpPr>
            <p:cNvPr id="6" name="任意多边形 34"/>
            <p:cNvSpPr/>
            <p:nvPr/>
          </p:nvSpPr>
          <p:spPr>
            <a:xfrm>
              <a:off x="14315" y="5311"/>
              <a:ext cx="4885" cy="2793"/>
            </a:xfrm>
            <a:custGeom>
              <a:avLst/>
              <a:gdLst>
                <a:gd name="connsiteX0" fmla="*/ 1995 w 5932"/>
                <a:gd name="connsiteY0" fmla="*/ 0 h 6580"/>
                <a:gd name="connsiteX1" fmla="*/ 5932 w 5932"/>
                <a:gd name="connsiteY1" fmla="*/ 0 h 6580"/>
                <a:gd name="connsiteX2" fmla="*/ 5932 w 5932"/>
                <a:gd name="connsiteY2" fmla="*/ 6580 h 6580"/>
                <a:gd name="connsiteX3" fmla="*/ 0 w 5932"/>
                <a:gd name="connsiteY3" fmla="*/ 6580 h 6580"/>
                <a:gd name="connsiteX4" fmla="*/ 1995 w 5932"/>
                <a:gd name="connsiteY4" fmla="*/ 0 h 6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2" h="6546">
                  <a:moveTo>
                    <a:pt x="1985" y="0"/>
                  </a:moveTo>
                  <a:lnTo>
                    <a:pt x="5932" y="0"/>
                  </a:lnTo>
                  <a:lnTo>
                    <a:pt x="5932" y="6546"/>
                  </a:lnTo>
                  <a:lnTo>
                    <a:pt x="0" y="6546"/>
                  </a:lnTo>
                  <a:lnTo>
                    <a:pt x="1985" y="0"/>
                  </a:lnTo>
                  <a:close/>
                </a:path>
              </a:pathLst>
            </a:cu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任意多边形 31"/>
            <p:cNvSpPr/>
            <p:nvPr/>
          </p:nvSpPr>
          <p:spPr>
            <a:xfrm>
              <a:off x="11752" y="1179"/>
              <a:ext cx="2382" cy="972"/>
            </a:xfrm>
            <a:custGeom>
              <a:avLst/>
              <a:gdLst>
                <a:gd name="connsiteX0" fmla="*/ 1379 w 1511"/>
                <a:gd name="connsiteY0" fmla="*/ 0 h 815"/>
                <a:gd name="connsiteX1" fmla="*/ 1511 w 1511"/>
                <a:gd name="connsiteY1" fmla="*/ 815 h 815"/>
                <a:gd name="connsiteX2" fmla="*/ 0 w 1511"/>
                <a:gd name="connsiteY2" fmla="*/ 36 h 815"/>
                <a:gd name="connsiteX3" fmla="*/ 1379 w 1511"/>
                <a:gd name="connsiteY3" fmla="*/ 0 h 815"/>
              </a:gdLst>
              <a:ahLst/>
              <a:cxnLst>
                <a:cxn ang="0">
                  <a:pos x="connsiteX0" y="connsiteY0"/>
                </a:cxn>
                <a:cxn ang="0">
                  <a:pos x="connsiteX1" y="connsiteY1"/>
                </a:cxn>
                <a:cxn ang="0">
                  <a:pos x="connsiteX2" y="connsiteY2"/>
                </a:cxn>
                <a:cxn ang="0">
                  <a:pos x="connsiteX3" y="connsiteY3"/>
                </a:cxn>
              </a:cxnLst>
              <a:rect l="l" t="t" r="r" b="b"/>
              <a:pathLst>
                <a:path w="1511" h="815">
                  <a:moveTo>
                    <a:pt x="1379" y="0"/>
                  </a:moveTo>
                  <a:lnTo>
                    <a:pt x="1511" y="815"/>
                  </a:lnTo>
                  <a:lnTo>
                    <a:pt x="0" y="36"/>
                  </a:lnTo>
                  <a:lnTo>
                    <a:pt x="1379" y="0"/>
                  </a:lnTo>
                  <a:close/>
                </a:path>
              </a:pathLst>
            </a:custGeom>
            <a:solidFill>
              <a:srgbClr val="D8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任意多边形 32"/>
            <p:cNvSpPr/>
            <p:nvPr/>
          </p:nvSpPr>
          <p:spPr>
            <a:xfrm>
              <a:off x="9850" y="0"/>
              <a:ext cx="9350" cy="7805"/>
            </a:xfrm>
            <a:custGeom>
              <a:avLst/>
              <a:gdLst>
                <a:gd name="connsiteX0" fmla="*/ 1995 w 5932"/>
                <a:gd name="connsiteY0" fmla="*/ 0 h 6580"/>
                <a:gd name="connsiteX1" fmla="*/ 5932 w 5932"/>
                <a:gd name="connsiteY1" fmla="*/ 0 h 6580"/>
                <a:gd name="connsiteX2" fmla="*/ 5932 w 5932"/>
                <a:gd name="connsiteY2" fmla="*/ 6580 h 6580"/>
                <a:gd name="connsiteX3" fmla="*/ 0 w 5932"/>
                <a:gd name="connsiteY3" fmla="*/ 6580 h 6580"/>
                <a:gd name="connsiteX4" fmla="*/ 1995 w 5932"/>
                <a:gd name="connsiteY4" fmla="*/ 0 h 6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2" h="6546">
                  <a:moveTo>
                    <a:pt x="1985" y="0"/>
                  </a:moveTo>
                  <a:lnTo>
                    <a:pt x="5932" y="0"/>
                  </a:lnTo>
                  <a:lnTo>
                    <a:pt x="5932" y="6546"/>
                  </a:lnTo>
                  <a:lnTo>
                    <a:pt x="0" y="6546"/>
                  </a:lnTo>
                  <a:lnTo>
                    <a:pt x="1985" y="0"/>
                  </a:lnTo>
                  <a:close/>
                </a:path>
              </a:pathLst>
            </a:custGeom>
            <a:blipFill rotWithShape="1">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任意多边形 30"/>
            <p:cNvSpPr/>
            <p:nvPr/>
          </p:nvSpPr>
          <p:spPr>
            <a:xfrm>
              <a:off x="11299" y="1222"/>
              <a:ext cx="2836" cy="935"/>
            </a:xfrm>
            <a:custGeom>
              <a:avLst/>
              <a:gdLst>
                <a:gd name="connsiteX0" fmla="*/ 0 w 1799"/>
                <a:gd name="connsiteY0" fmla="*/ 784 h 784"/>
                <a:gd name="connsiteX1" fmla="*/ 1799 w 1799"/>
                <a:gd name="connsiteY1" fmla="*/ 779 h 784"/>
                <a:gd name="connsiteX2" fmla="*/ 288 w 1799"/>
                <a:gd name="connsiteY2" fmla="*/ 0 h 784"/>
                <a:gd name="connsiteX3" fmla="*/ 0 w 1799"/>
                <a:gd name="connsiteY3" fmla="*/ 784 h 784"/>
              </a:gdLst>
              <a:ahLst/>
              <a:cxnLst>
                <a:cxn ang="0">
                  <a:pos x="connsiteX0" y="connsiteY0"/>
                </a:cxn>
                <a:cxn ang="0">
                  <a:pos x="connsiteX1" y="connsiteY1"/>
                </a:cxn>
                <a:cxn ang="0">
                  <a:pos x="connsiteX2" y="connsiteY2"/>
                </a:cxn>
                <a:cxn ang="0">
                  <a:pos x="connsiteX3" y="connsiteY3"/>
                </a:cxn>
              </a:cxnLst>
              <a:rect l="l" t="t" r="r" b="b"/>
              <a:pathLst>
                <a:path w="1799" h="784">
                  <a:moveTo>
                    <a:pt x="0" y="784"/>
                  </a:moveTo>
                  <a:lnTo>
                    <a:pt x="1799" y="779"/>
                  </a:lnTo>
                  <a:lnTo>
                    <a:pt x="288" y="0"/>
                  </a:lnTo>
                  <a:lnTo>
                    <a:pt x="0" y="784"/>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矩形 16"/>
            <p:cNvSpPr/>
            <p:nvPr/>
          </p:nvSpPr>
          <p:spPr>
            <a:xfrm>
              <a:off x="-1" y="2151"/>
              <a:ext cx="5917" cy="6271"/>
            </a:xfrm>
            <a:prstGeom prst="rect">
              <a:avLst/>
            </a:prstGeom>
            <a:solidFill>
              <a:srgbClr val="E31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14" name="任意多边形 29"/>
            <p:cNvSpPr/>
            <p:nvPr/>
          </p:nvSpPr>
          <p:spPr>
            <a:xfrm>
              <a:off x="5796" y="2154"/>
              <a:ext cx="8338" cy="6267"/>
            </a:xfrm>
            <a:custGeom>
              <a:avLst/>
              <a:gdLst>
                <a:gd name="connsiteX0" fmla="*/ 0 w 5290"/>
                <a:gd name="connsiteY0" fmla="*/ 0 h 5256"/>
                <a:gd name="connsiteX1" fmla="*/ 5290 w 5290"/>
                <a:gd name="connsiteY1" fmla="*/ 0 h 5256"/>
                <a:gd name="connsiteX2" fmla="*/ 3485 w 5290"/>
                <a:gd name="connsiteY2" fmla="*/ 5256 h 5256"/>
                <a:gd name="connsiteX3" fmla="*/ 0 w 5290"/>
                <a:gd name="connsiteY3" fmla="*/ 5256 h 5256"/>
                <a:gd name="connsiteX4" fmla="*/ 0 w 5290"/>
                <a:gd name="connsiteY4" fmla="*/ 0 h 5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 h="5256">
                  <a:moveTo>
                    <a:pt x="0" y="0"/>
                  </a:moveTo>
                  <a:lnTo>
                    <a:pt x="5290" y="0"/>
                  </a:lnTo>
                  <a:lnTo>
                    <a:pt x="3485" y="5256"/>
                  </a:lnTo>
                  <a:lnTo>
                    <a:pt x="0" y="5256"/>
                  </a:lnTo>
                  <a:lnTo>
                    <a:pt x="0" y="0"/>
                  </a:lnTo>
                  <a:close/>
                </a:path>
              </a:pathLst>
            </a:custGeom>
            <a:solidFill>
              <a:srgbClr val="E31D1A"/>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7" name="文本框 6"/>
          <p:cNvSpPr txBox="1"/>
          <p:nvPr/>
        </p:nvSpPr>
        <p:spPr>
          <a:xfrm>
            <a:off x="396240" y="2277110"/>
            <a:ext cx="7294880" cy="1168400"/>
          </a:xfrm>
          <a:prstGeom prst="rect">
            <a:avLst/>
          </a:prstGeom>
          <a:noFill/>
        </p:spPr>
        <p:txBody>
          <a:bodyPr wrap="square" rtlCol="0">
            <a:spAutoFit/>
          </a:bodyPr>
          <a:lstStyle/>
          <a:p>
            <a:pPr algn="dist"/>
            <a:r>
              <a:rPr lang="zh-CN" altLang="en-US" sz="7000" dirty="0">
                <a:solidFill>
                  <a:schemeClr val="bg1"/>
                </a:solidFill>
                <a:effectLst>
                  <a:outerShdw blurRad="50800" dist="127000" dir="2700000" algn="tl" rotWithShape="0">
                    <a:prstClr val="black">
                      <a:alpha val="10000"/>
                    </a:prstClr>
                  </a:outerShdw>
                </a:effectLst>
                <a:latin typeface="汉仪雅酷黑简" panose="00020600040101010101" charset="-122"/>
                <a:ea typeface="汉仪雅酷黑简" panose="00020600040101010101" charset="-122"/>
                <a:cs typeface="汉仪旗黑-55简" panose="00020600040101010101" charset="-128"/>
              </a:rPr>
              <a:t>电商网站分析</a:t>
            </a:r>
          </a:p>
        </p:txBody>
      </p:sp>
      <p:sp>
        <p:nvSpPr>
          <p:cNvPr id="8" name="文本框 7"/>
          <p:cNvSpPr txBox="1"/>
          <p:nvPr/>
        </p:nvSpPr>
        <p:spPr>
          <a:xfrm>
            <a:off x="4152265" y="3789045"/>
            <a:ext cx="6675755" cy="675640"/>
          </a:xfrm>
          <a:prstGeom prst="rect">
            <a:avLst/>
          </a:prstGeom>
          <a:noFill/>
        </p:spPr>
        <p:txBody>
          <a:bodyPr wrap="square" rtlCol="0">
            <a:spAutoFit/>
          </a:bodyPr>
          <a:lstStyle/>
          <a:p>
            <a:r>
              <a:rPr lang="en-US" altLang="zh-CN" sz="3800" kern="800" dirty="0">
                <a:solidFill>
                  <a:schemeClr val="bg1"/>
                </a:solidFill>
                <a:latin typeface="汉仪雅酷黑简" panose="02010600030101010101" charset="-122"/>
                <a:ea typeface="汉仪雅酷黑简" panose="02010600030101010101" charset="-122"/>
                <a:cs typeface="黑体" panose="02010609060101010101" charset="-122"/>
              </a:rPr>
              <a:t>——</a:t>
            </a:r>
            <a:r>
              <a:rPr lang="zh-CN" altLang="en-US" sz="3800" kern="800" dirty="0">
                <a:solidFill>
                  <a:schemeClr val="bg1"/>
                </a:solidFill>
                <a:latin typeface="汉仪雅酷黑简" panose="02010600030101010101" charset="-122"/>
                <a:ea typeface="汉仪雅酷黑简" panose="02010600030101010101" charset="-122"/>
                <a:cs typeface="黑体" panose="02010609060101010101" charset="-122"/>
              </a:rPr>
              <a:t>以京东为例</a:t>
            </a:r>
          </a:p>
        </p:txBody>
      </p:sp>
      <p:sp>
        <p:nvSpPr>
          <p:cNvPr id="26" name="文本框 4"/>
          <p:cNvSpPr txBox="1"/>
          <p:nvPr/>
        </p:nvSpPr>
        <p:spPr>
          <a:xfrm>
            <a:off x="7123430" y="5349240"/>
            <a:ext cx="5068570" cy="1405193"/>
          </a:xfrm>
          <a:prstGeom prst="rect">
            <a:avLst/>
          </a:prstGeom>
          <a:noFill/>
        </p:spPr>
        <p:txBody>
          <a:bodyPr wrap="square" rtlCol="0">
            <a:spAutoFit/>
          </a:bodyPr>
          <a:lstStyle/>
          <a:p>
            <a:pPr indent="0" defTabSz="1219200" fontAlgn="auto">
              <a:lnSpc>
                <a:spcPct val="150000"/>
              </a:lnSpc>
            </a:pPr>
            <a:r>
              <a:rPr lang="zh-CN" altLang="en-US" sz="2000" kern="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lt"/>
              </a:rPr>
              <a:t>主讲人：孙泽邦</a:t>
            </a:r>
            <a:endParaRPr lang="en-US" altLang="zh-CN" sz="2000" kern="0" dirty="0" err="1">
              <a:solidFill>
                <a:schemeClr val="tx1">
                  <a:lumMod val="75000"/>
                  <a:lumOff val="25000"/>
                </a:schemeClr>
              </a:solidFill>
              <a:latin typeface="黑体" panose="02010609060101010101" charset="-122"/>
              <a:ea typeface="黑体" panose="02010609060101010101" charset="-122"/>
              <a:cs typeface="黑体" panose="02010609060101010101" charset="-122"/>
              <a:sym typeface="+mn-lt"/>
            </a:endParaRPr>
          </a:p>
          <a:p>
            <a:pPr indent="0" defTabSz="1219200" fontAlgn="auto">
              <a:lnSpc>
                <a:spcPct val="150000"/>
              </a:lnSpc>
            </a:pPr>
            <a:r>
              <a:rPr lang="en-US" altLang="zh-CN" sz="2000" kern="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lt"/>
              </a:rPr>
              <a:t>PPT</a:t>
            </a:r>
            <a:r>
              <a:rPr lang="zh-CN" altLang="en-US" sz="2000" kern="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lt"/>
              </a:rPr>
              <a:t>制作：殷东振、赵书杭、韩硕、刘杨阳</a:t>
            </a:r>
          </a:p>
          <a:p>
            <a:pPr indent="0" defTabSz="1219200" fontAlgn="auto">
              <a:lnSpc>
                <a:spcPct val="150000"/>
              </a:lnSpc>
            </a:pPr>
            <a:r>
              <a:rPr lang="zh-CN" altLang="en-US" sz="2000" kern="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lt"/>
              </a:rPr>
              <a:t>视频制作：唐国瀚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5"/>
          <p:cNvSpPr txBox="1"/>
          <p:nvPr/>
        </p:nvSpPr>
        <p:spPr>
          <a:xfrm>
            <a:off x="891218" y="328459"/>
            <a:ext cx="6860966" cy="677108"/>
          </a:xfrm>
          <a:prstGeom prst="rect">
            <a:avLst/>
          </a:prstGeom>
          <a:noFill/>
        </p:spPr>
        <p:txBody>
          <a:bodyPr wrap="square" rtlCol="0">
            <a:spAutoFit/>
          </a:bodyPr>
          <a:lstStyle/>
          <a:p>
            <a:pPr algn="l"/>
            <a:r>
              <a:rPr lang="zh-CN" altLang="en-US" sz="3800" spc="-150" dirty="0">
                <a:solidFill>
                  <a:srgbClr val="DA0000"/>
                </a:solidFill>
                <a:latin typeface="汉仪雅酷黑简" panose="00020600040101010101" charset="-122"/>
                <a:ea typeface="汉仪雅酷黑简" panose="00020600040101010101" charset="-122"/>
                <a:cs typeface="汉仪旗黑-55简" panose="00020600040101010101" charset="-128"/>
              </a:rPr>
              <a:t>京东商品购买过程（</a:t>
            </a:r>
            <a:r>
              <a:rPr lang="en-US" altLang="zh-CN" sz="3800" spc="-150" dirty="0">
                <a:solidFill>
                  <a:srgbClr val="DA0000"/>
                </a:solidFill>
                <a:latin typeface="汉仪雅酷黑简" panose="00020600040101010101" charset="-122"/>
                <a:ea typeface="汉仪雅酷黑简" panose="00020600040101010101" charset="-122"/>
                <a:cs typeface="汉仪旗黑-55简" panose="00020600040101010101" charset="-128"/>
              </a:rPr>
              <a:t>PC</a:t>
            </a:r>
            <a:r>
              <a:rPr lang="zh-CN" altLang="en-US" sz="3800" spc="-150" dirty="0">
                <a:solidFill>
                  <a:srgbClr val="DA0000"/>
                </a:solidFill>
                <a:latin typeface="汉仪雅酷黑简" panose="00020600040101010101" charset="-122"/>
                <a:ea typeface="汉仪雅酷黑简" panose="00020600040101010101" charset="-122"/>
                <a:cs typeface="汉仪旗黑-55简" panose="00020600040101010101" charset="-128"/>
              </a:rPr>
              <a:t>端）</a:t>
            </a:r>
          </a:p>
        </p:txBody>
      </p:sp>
      <p:grpSp>
        <p:nvGrpSpPr>
          <p:cNvPr id="4" name="组合 3"/>
          <p:cNvGrpSpPr/>
          <p:nvPr/>
        </p:nvGrpSpPr>
        <p:grpSpPr>
          <a:xfrm>
            <a:off x="0" y="307340"/>
            <a:ext cx="12192000" cy="753110"/>
            <a:chOff x="0" y="484"/>
            <a:chExt cx="19200" cy="1186"/>
          </a:xfrm>
        </p:grpSpPr>
        <p:sp>
          <p:nvSpPr>
            <p:cNvPr id="10" name="任意多边形 30"/>
            <p:cNvSpPr/>
            <p:nvPr/>
          </p:nvSpPr>
          <p:spPr>
            <a:xfrm>
              <a:off x="907" y="484"/>
              <a:ext cx="467" cy="154"/>
            </a:xfrm>
            <a:custGeom>
              <a:avLst/>
              <a:gdLst>
                <a:gd name="connsiteX0" fmla="*/ 0 w 1799"/>
                <a:gd name="connsiteY0" fmla="*/ 784 h 784"/>
                <a:gd name="connsiteX1" fmla="*/ 1799 w 1799"/>
                <a:gd name="connsiteY1" fmla="*/ 779 h 784"/>
                <a:gd name="connsiteX2" fmla="*/ 288 w 1799"/>
                <a:gd name="connsiteY2" fmla="*/ 0 h 784"/>
                <a:gd name="connsiteX3" fmla="*/ 0 w 1799"/>
                <a:gd name="connsiteY3" fmla="*/ 784 h 784"/>
              </a:gdLst>
              <a:ahLst/>
              <a:cxnLst>
                <a:cxn ang="0">
                  <a:pos x="connsiteX0" y="connsiteY0"/>
                </a:cxn>
                <a:cxn ang="0">
                  <a:pos x="connsiteX1" y="connsiteY1"/>
                </a:cxn>
                <a:cxn ang="0">
                  <a:pos x="connsiteX2" y="connsiteY2"/>
                </a:cxn>
                <a:cxn ang="0">
                  <a:pos x="connsiteX3" y="connsiteY3"/>
                </a:cxn>
              </a:cxnLst>
              <a:rect l="l" t="t" r="r" b="b"/>
              <a:pathLst>
                <a:path w="1799" h="784">
                  <a:moveTo>
                    <a:pt x="0" y="784"/>
                  </a:moveTo>
                  <a:lnTo>
                    <a:pt x="1799" y="779"/>
                  </a:lnTo>
                  <a:lnTo>
                    <a:pt x="288" y="0"/>
                  </a:lnTo>
                  <a:lnTo>
                    <a:pt x="0" y="784"/>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任意多边形 29"/>
            <p:cNvSpPr/>
            <p:nvPr/>
          </p:nvSpPr>
          <p:spPr>
            <a:xfrm>
              <a:off x="0" y="638"/>
              <a:ext cx="1374" cy="1032"/>
            </a:xfrm>
            <a:custGeom>
              <a:avLst/>
              <a:gdLst>
                <a:gd name="connsiteX0" fmla="*/ 0 w 5290"/>
                <a:gd name="connsiteY0" fmla="*/ 0 h 5256"/>
                <a:gd name="connsiteX1" fmla="*/ 5290 w 5290"/>
                <a:gd name="connsiteY1" fmla="*/ 0 h 5256"/>
                <a:gd name="connsiteX2" fmla="*/ 3485 w 5290"/>
                <a:gd name="connsiteY2" fmla="*/ 5256 h 5256"/>
                <a:gd name="connsiteX3" fmla="*/ 0 w 5290"/>
                <a:gd name="connsiteY3" fmla="*/ 5256 h 5256"/>
                <a:gd name="connsiteX4" fmla="*/ 0 w 5290"/>
                <a:gd name="connsiteY4" fmla="*/ 0 h 5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 h="5256">
                  <a:moveTo>
                    <a:pt x="0" y="0"/>
                  </a:moveTo>
                  <a:lnTo>
                    <a:pt x="5290" y="0"/>
                  </a:lnTo>
                  <a:lnTo>
                    <a:pt x="3485" y="5256"/>
                  </a:lnTo>
                  <a:lnTo>
                    <a:pt x="0" y="5256"/>
                  </a:lnTo>
                  <a:lnTo>
                    <a:pt x="0" y="0"/>
                  </a:lnTo>
                  <a:close/>
                </a:path>
              </a:pathLst>
            </a:cu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直接连接符 16"/>
            <p:cNvCxnSpPr/>
            <p:nvPr/>
          </p:nvCxnSpPr>
          <p:spPr>
            <a:xfrm>
              <a:off x="1131" y="1670"/>
              <a:ext cx="18069" cy="0"/>
            </a:xfrm>
            <a:prstGeom prst="line">
              <a:avLst/>
            </a:prstGeom>
            <a:ln w="12700">
              <a:solidFill>
                <a:srgbClr val="DA0000"/>
              </a:solidFill>
            </a:ln>
          </p:spPr>
          <p:style>
            <a:lnRef idx="1">
              <a:schemeClr val="accent1"/>
            </a:lnRef>
            <a:fillRef idx="0">
              <a:schemeClr val="accent1"/>
            </a:fillRef>
            <a:effectRef idx="0">
              <a:schemeClr val="accent1"/>
            </a:effectRef>
            <a:fontRef idx="minor">
              <a:schemeClr val="tx1"/>
            </a:fontRef>
          </p:style>
        </p:cxnSp>
        <p:sp>
          <p:nvSpPr>
            <p:cNvPr id="18" name="TextBox 25"/>
            <p:cNvSpPr txBox="1"/>
            <p:nvPr/>
          </p:nvSpPr>
          <p:spPr>
            <a:xfrm>
              <a:off x="0" y="707"/>
              <a:ext cx="1056" cy="822"/>
            </a:xfrm>
            <a:prstGeom prst="rect">
              <a:avLst/>
            </a:prstGeom>
            <a:noFill/>
          </p:spPr>
          <p:txBody>
            <a:bodyPr wrap="square" rtlCol="0">
              <a:spAutoFit/>
            </a:bodyPr>
            <a:lstStyle/>
            <a:p>
              <a:pPr algn="dist"/>
              <a:r>
                <a:rPr lang="en-US" altLang="zh-CN" sz="2800" spc="-150" dirty="0">
                  <a:solidFill>
                    <a:schemeClr val="bg1"/>
                  </a:solidFill>
                  <a:latin typeface="汉仪雅酷黑简" panose="00020600040101010101" charset="-122"/>
                  <a:ea typeface="汉仪雅酷黑简" panose="00020600040101010101" charset="-122"/>
                  <a:cs typeface="汉仪旗黑-55简" panose="00020600040101010101" charset="-128"/>
                </a:rPr>
                <a:t>06</a:t>
              </a:r>
            </a:p>
          </p:txBody>
        </p:sp>
      </p:grpSp>
      <p:pic>
        <p:nvPicPr>
          <p:cNvPr id="5" name="图片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412776"/>
            <a:ext cx="9336360" cy="489654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5"/>
          <p:cNvSpPr txBox="1"/>
          <p:nvPr/>
        </p:nvSpPr>
        <p:spPr>
          <a:xfrm>
            <a:off x="891218" y="328459"/>
            <a:ext cx="6860966" cy="677108"/>
          </a:xfrm>
          <a:prstGeom prst="rect">
            <a:avLst/>
          </a:prstGeom>
          <a:noFill/>
        </p:spPr>
        <p:txBody>
          <a:bodyPr wrap="square" rtlCol="0">
            <a:spAutoFit/>
          </a:bodyPr>
          <a:lstStyle/>
          <a:p>
            <a:pPr algn="l"/>
            <a:r>
              <a:rPr lang="zh-CN" altLang="en-US" sz="3800" spc="-150" dirty="0">
                <a:solidFill>
                  <a:srgbClr val="DA0000"/>
                </a:solidFill>
                <a:latin typeface="汉仪雅酷黑简" panose="00020600040101010101" charset="-122"/>
                <a:ea typeface="汉仪雅酷黑简" panose="00020600040101010101" charset="-122"/>
                <a:cs typeface="汉仪旗黑-55简" panose="00020600040101010101" charset="-128"/>
              </a:rPr>
              <a:t>京东商品购买过程（</a:t>
            </a:r>
            <a:r>
              <a:rPr lang="en-US" altLang="zh-CN" sz="3800" spc="-150" dirty="0">
                <a:solidFill>
                  <a:srgbClr val="DA0000"/>
                </a:solidFill>
                <a:latin typeface="汉仪雅酷黑简" panose="00020600040101010101" charset="-122"/>
                <a:ea typeface="汉仪雅酷黑简" panose="00020600040101010101" charset="-122"/>
                <a:cs typeface="汉仪旗黑-55简" panose="00020600040101010101" charset="-128"/>
              </a:rPr>
              <a:t>PC</a:t>
            </a:r>
            <a:r>
              <a:rPr lang="zh-CN" altLang="en-US" sz="3800" spc="-150" dirty="0">
                <a:solidFill>
                  <a:srgbClr val="DA0000"/>
                </a:solidFill>
                <a:latin typeface="汉仪雅酷黑简" panose="00020600040101010101" charset="-122"/>
                <a:ea typeface="汉仪雅酷黑简" panose="00020600040101010101" charset="-122"/>
                <a:cs typeface="汉仪旗黑-55简" panose="00020600040101010101" charset="-128"/>
              </a:rPr>
              <a:t>端）</a:t>
            </a:r>
          </a:p>
        </p:txBody>
      </p:sp>
      <p:grpSp>
        <p:nvGrpSpPr>
          <p:cNvPr id="4" name="组合 3"/>
          <p:cNvGrpSpPr/>
          <p:nvPr/>
        </p:nvGrpSpPr>
        <p:grpSpPr>
          <a:xfrm>
            <a:off x="0" y="307340"/>
            <a:ext cx="12192000" cy="753110"/>
            <a:chOff x="0" y="484"/>
            <a:chExt cx="19200" cy="1186"/>
          </a:xfrm>
        </p:grpSpPr>
        <p:sp>
          <p:nvSpPr>
            <p:cNvPr id="10" name="任意多边形 30"/>
            <p:cNvSpPr/>
            <p:nvPr/>
          </p:nvSpPr>
          <p:spPr>
            <a:xfrm>
              <a:off x="907" y="484"/>
              <a:ext cx="467" cy="154"/>
            </a:xfrm>
            <a:custGeom>
              <a:avLst/>
              <a:gdLst>
                <a:gd name="connsiteX0" fmla="*/ 0 w 1799"/>
                <a:gd name="connsiteY0" fmla="*/ 784 h 784"/>
                <a:gd name="connsiteX1" fmla="*/ 1799 w 1799"/>
                <a:gd name="connsiteY1" fmla="*/ 779 h 784"/>
                <a:gd name="connsiteX2" fmla="*/ 288 w 1799"/>
                <a:gd name="connsiteY2" fmla="*/ 0 h 784"/>
                <a:gd name="connsiteX3" fmla="*/ 0 w 1799"/>
                <a:gd name="connsiteY3" fmla="*/ 784 h 784"/>
              </a:gdLst>
              <a:ahLst/>
              <a:cxnLst>
                <a:cxn ang="0">
                  <a:pos x="connsiteX0" y="connsiteY0"/>
                </a:cxn>
                <a:cxn ang="0">
                  <a:pos x="connsiteX1" y="connsiteY1"/>
                </a:cxn>
                <a:cxn ang="0">
                  <a:pos x="connsiteX2" y="connsiteY2"/>
                </a:cxn>
                <a:cxn ang="0">
                  <a:pos x="connsiteX3" y="connsiteY3"/>
                </a:cxn>
              </a:cxnLst>
              <a:rect l="l" t="t" r="r" b="b"/>
              <a:pathLst>
                <a:path w="1799" h="784">
                  <a:moveTo>
                    <a:pt x="0" y="784"/>
                  </a:moveTo>
                  <a:lnTo>
                    <a:pt x="1799" y="779"/>
                  </a:lnTo>
                  <a:lnTo>
                    <a:pt x="288" y="0"/>
                  </a:lnTo>
                  <a:lnTo>
                    <a:pt x="0" y="784"/>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任意多边形 29"/>
            <p:cNvSpPr/>
            <p:nvPr/>
          </p:nvSpPr>
          <p:spPr>
            <a:xfrm>
              <a:off x="0" y="638"/>
              <a:ext cx="1374" cy="1032"/>
            </a:xfrm>
            <a:custGeom>
              <a:avLst/>
              <a:gdLst>
                <a:gd name="connsiteX0" fmla="*/ 0 w 5290"/>
                <a:gd name="connsiteY0" fmla="*/ 0 h 5256"/>
                <a:gd name="connsiteX1" fmla="*/ 5290 w 5290"/>
                <a:gd name="connsiteY1" fmla="*/ 0 h 5256"/>
                <a:gd name="connsiteX2" fmla="*/ 3485 w 5290"/>
                <a:gd name="connsiteY2" fmla="*/ 5256 h 5256"/>
                <a:gd name="connsiteX3" fmla="*/ 0 w 5290"/>
                <a:gd name="connsiteY3" fmla="*/ 5256 h 5256"/>
                <a:gd name="connsiteX4" fmla="*/ 0 w 5290"/>
                <a:gd name="connsiteY4" fmla="*/ 0 h 5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 h="5256">
                  <a:moveTo>
                    <a:pt x="0" y="0"/>
                  </a:moveTo>
                  <a:lnTo>
                    <a:pt x="5290" y="0"/>
                  </a:lnTo>
                  <a:lnTo>
                    <a:pt x="3485" y="5256"/>
                  </a:lnTo>
                  <a:lnTo>
                    <a:pt x="0" y="5256"/>
                  </a:lnTo>
                  <a:lnTo>
                    <a:pt x="0" y="0"/>
                  </a:lnTo>
                  <a:close/>
                </a:path>
              </a:pathLst>
            </a:cu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直接连接符 16"/>
            <p:cNvCxnSpPr/>
            <p:nvPr/>
          </p:nvCxnSpPr>
          <p:spPr>
            <a:xfrm>
              <a:off x="1131" y="1670"/>
              <a:ext cx="18069" cy="0"/>
            </a:xfrm>
            <a:prstGeom prst="line">
              <a:avLst/>
            </a:prstGeom>
            <a:ln w="12700">
              <a:solidFill>
                <a:srgbClr val="DA0000"/>
              </a:solidFill>
            </a:ln>
          </p:spPr>
          <p:style>
            <a:lnRef idx="1">
              <a:schemeClr val="accent1"/>
            </a:lnRef>
            <a:fillRef idx="0">
              <a:schemeClr val="accent1"/>
            </a:fillRef>
            <a:effectRef idx="0">
              <a:schemeClr val="accent1"/>
            </a:effectRef>
            <a:fontRef idx="minor">
              <a:schemeClr val="tx1"/>
            </a:fontRef>
          </p:style>
        </p:cxnSp>
        <p:sp>
          <p:nvSpPr>
            <p:cNvPr id="18" name="TextBox 25"/>
            <p:cNvSpPr txBox="1"/>
            <p:nvPr/>
          </p:nvSpPr>
          <p:spPr>
            <a:xfrm>
              <a:off x="0" y="707"/>
              <a:ext cx="1056" cy="822"/>
            </a:xfrm>
            <a:prstGeom prst="rect">
              <a:avLst/>
            </a:prstGeom>
            <a:noFill/>
          </p:spPr>
          <p:txBody>
            <a:bodyPr wrap="square" rtlCol="0">
              <a:spAutoFit/>
            </a:bodyPr>
            <a:lstStyle/>
            <a:p>
              <a:pPr algn="dist"/>
              <a:r>
                <a:rPr lang="en-US" altLang="zh-CN" sz="2800" spc="-150" dirty="0">
                  <a:solidFill>
                    <a:schemeClr val="bg1"/>
                  </a:solidFill>
                  <a:latin typeface="汉仪雅酷黑简" panose="00020600040101010101" charset="-122"/>
                  <a:ea typeface="汉仪雅酷黑简" panose="00020600040101010101" charset="-122"/>
                  <a:cs typeface="汉仪旗黑-55简" panose="00020600040101010101" charset="-128"/>
                </a:rPr>
                <a:t>06</a:t>
              </a:r>
            </a:p>
          </p:txBody>
        </p:sp>
      </p:grpSp>
      <p:pic>
        <p:nvPicPr>
          <p:cNvPr id="6" name="图片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1454970"/>
            <a:ext cx="10177815" cy="521438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5"/>
          <p:cNvSpPr txBox="1"/>
          <p:nvPr/>
        </p:nvSpPr>
        <p:spPr>
          <a:xfrm>
            <a:off x="891218" y="328459"/>
            <a:ext cx="6860966" cy="677108"/>
          </a:xfrm>
          <a:prstGeom prst="rect">
            <a:avLst/>
          </a:prstGeom>
          <a:noFill/>
        </p:spPr>
        <p:txBody>
          <a:bodyPr wrap="square" rtlCol="0">
            <a:spAutoFit/>
          </a:bodyPr>
          <a:lstStyle/>
          <a:p>
            <a:pPr algn="l"/>
            <a:r>
              <a:rPr lang="zh-CN" altLang="en-US" sz="3800" spc="-150" dirty="0">
                <a:solidFill>
                  <a:srgbClr val="DA0000"/>
                </a:solidFill>
                <a:latin typeface="汉仪雅酷黑简" panose="00020600040101010101" charset="-122"/>
                <a:ea typeface="汉仪雅酷黑简" panose="00020600040101010101" charset="-122"/>
                <a:cs typeface="汉仪旗黑-55简" panose="00020600040101010101" charset="-128"/>
              </a:rPr>
              <a:t>京东商品购买过程（</a:t>
            </a:r>
            <a:r>
              <a:rPr lang="en-US" altLang="zh-CN" sz="3800" spc="-150" dirty="0">
                <a:solidFill>
                  <a:srgbClr val="DA0000"/>
                </a:solidFill>
                <a:latin typeface="汉仪雅酷黑简" panose="00020600040101010101" charset="-122"/>
                <a:ea typeface="汉仪雅酷黑简" panose="00020600040101010101" charset="-122"/>
                <a:cs typeface="汉仪旗黑-55简" panose="00020600040101010101" charset="-128"/>
              </a:rPr>
              <a:t>PC</a:t>
            </a:r>
            <a:r>
              <a:rPr lang="zh-CN" altLang="en-US" sz="3800" spc="-150" dirty="0">
                <a:solidFill>
                  <a:srgbClr val="DA0000"/>
                </a:solidFill>
                <a:latin typeface="汉仪雅酷黑简" panose="00020600040101010101" charset="-122"/>
                <a:ea typeface="汉仪雅酷黑简" panose="00020600040101010101" charset="-122"/>
                <a:cs typeface="汉仪旗黑-55简" panose="00020600040101010101" charset="-128"/>
              </a:rPr>
              <a:t>端）</a:t>
            </a:r>
          </a:p>
        </p:txBody>
      </p:sp>
      <p:grpSp>
        <p:nvGrpSpPr>
          <p:cNvPr id="4" name="组合 3"/>
          <p:cNvGrpSpPr/>
          <p:nvPr/>
        </p:nvGrpSpPr>
        <p:grpSpPr>
          <a:xfrm>
            <a:off x="0" y="307340"/>
            <a:ext cx="12192000" cy="753110"/>
            <a:chOff x="0" y="484"/>
            <a:chExt cx="19200" cy="1186"/>
          </a:xfrm>
        </p:grpSpPr>
        <p:sp>
          <p:nvSpPr>
            <p:cNvPr id="10" name="任意多边形 30"/>
            <p:cNvSpPr/>
            <p:nvPr/>
          </p:nvSpPr>
          <p:spPr>
            <a:xfrm>
              <a:off x="907" y="484"/>
              <a:ext cx="467" cy="154"/>
            </a:xfrm>
            <a:custGeom>
              <a:avLst/>
              <a:gdLst>
                <a:gd name="connsiteX0" fmla="*/ 0 w 1799"/>
                <a:gd name="connsiteY0" fmla="*/ 784 h 784"/>
                <a:gd name="connsiteX1" fmla="*/ 1799 w 1799"/>
                <a:gd name="connsiteY1" fmla="*/ 779 h 784"/>
                <a:gd name="connsiteX2" fmla="*/ 288 w 1799"/>
                <a:gd name="connsiteY2" fmla="*/ 0 h 784"/>
                <a:gd name="connsiteX3" fmla="*/ 0 w 1799"/>
                <a:gd name="connsiteY3" fmla="*/ 784 h 784"/>
              </a:gdLst>
              <a:ahLst/>
              <a:cxnLst>
                <a:cxn ang="0">
                  <a:pos x="connsiteX0" y="connsiteY0"/>
                </a:cxn>
                <a:cxn ang="0">
                  <a:pos x="connsiteX1" y="connsiteY1"/>
                </a:cxn>
                <a:cxn ang="0">
                  <a:pos x="connsiteX2" y="connsiteY2"/>
                </a:cxn>
                <a:cxn ang="0">
                  <a:pos x="connsiteX3" y="connsiteY3"/>
                </a:cxn>
              </a:cxnLst>
              <a:rect l="l" t="t" r="r" b="b"/>
              <a:pathLst>
                <a:path w="1799" h="784">
                  <a:moveTo>
                    <a:pt x="0" y="784"/>
                  </a:moveTo>
                  <a:lnTo>
                    <a:pt x="1799" y="779"/>
                  </a:lnTo>
                  <a:lnTo>
                    <a:pt x="288" y="0"/>
                  </a:lnTo>
                  <a:lnTo>
                    <a:pt x="0" y="784"/>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任意多边形 29"/>
            <p:cNvSpPr/>
            <p:nvPr/>
          </p:nvSpPr>
          <p:spPr>
            <a:xfrm>
              <a:off x="0" y="638"/>
              <a:ext cx="1374" cy="1032"/>
            </a:xfrm>
            <a:custGeom>
              <a:avLst/>
              <a:gdLst>
                <a:gd name="connsiteX0" fmla="*/ 0 w 5290"/>
                <a:gd name="connsiteY0" fmla="*/ 0 h 5256"/>
                <a:gd name="connsiteX1" fmla="*/ 5290 w 5290"/>
                <a:gd name="connsiteY1" fmla="*/ 0 h 5256"/>
                <a:gd name="connsiteX2" fmla="*/ 3485 w 5290"/>
                <a:gd name="connsiteY2" fmla="*/ 5256 h 5256"/>
                <a:gd name="connsiteX3" fmla="*/ 0 w 5290"/>
                <a:gd name="connsiteY3" fmla="*/ 5256 h 5256"/>
                <a:gd name="connsiteX4" fmla="*/ 0 w 5290"/>
                <a:gd name="connsiteY4" fmla="*/ 0 h 5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 h="5256">
                  <a:moveTo>
                    <a:pt x="0" y="0"/>
                  </a:moveTo>
                  <a:lnTo>
                    <a:pt x="5290" y="0"/>
                  </a:lnTo>
                  <a:lnTo>
                    <a:pt x="3485" y="5256"/>
                  </a:lnTo>
                  <a:lnTo>
                    <a:pt x="0" y="5256"/>
                  </a:lnTo>
                  <a:lnTo>
                    <a:pt x="0" y="0"/>
                  </a:lnTo>
                  <a:close/>
                </a:path>
              </a:pathLst>
            </a:cu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直接连接符 16"/>
            <p:cNvCxnSpPr/>
            <p:nvPr/>
          </p:nvCxnSpPr>
          <p:spPr>
            <a:xfrm>
              <a:off x="1131" y="1670"/>
              <a:ext cx="18069" cy="0"/>
            </a:xfrm>
            <a:prstGeom prst="line">
              <a:avLst/>
            </a:prstGeom>
            <a:ln w="12700">
              <a:solidFill>
                <a:srgbClr val="DA0000"/>
              </a:solidFill>
            </a:ln>
          </p:spPr>
          <p:style>
            <a:lnRef idx="1">
              <a:schemeClr val="accent1"/>
            </a:lnRef>
            <a:fillRef idx="0">
              <a:schemeClr val="accent1"/>
            </a:fillRef>
            <a:effectRef idx="0">
              <a:schemeClr val="accent1"/>
            </a:effectRef>
            <a:fontRef idx="minor">
              <a:schemeClr val="tx1"/>
            </a:fontRef>
          </p:style>
        </p:cxnSp>
        <p:sp>
          <p:nvSpPr>
            <p:cNvPr id="18" name="TextBox 25"/>
            <p:cNvSpPr txBox="1"/>
            <p:nvPr/>
          </p:nvSpPr>
          <p:spPr>
            <a:xfrm>
              <a:off x="0" y="707"/>
              <a:ext cx="1056" cy="822"/>
            </a:xfrm>
            <a:prstGeom prst="rect">
              <a:avLst/>
            </a:prstGeom>
            <a:noFill/>
          </p:spPr>
          <p:txBody>
            <a:bodyPr wrap="square" rtlCol="0">
              <a:spAutoFit/>
            </a:bodyPr>
            <a:lstStyle/>
            <a:p>
              <a:pPr algn="dist"/>
              <a:r>
                <a:rPr lang="en-US" altLang="zh-CN" sz="2800" spc="-150" dirty="0">
                  <a:solidFill>
                    <a:schemeClr val="bg1"/>
                  </a:solidFill>
                  <a:latin typeface="汉仪雅酷黑简" panose="00020600040101010101" charset="-122"/>
                  <a:ea typeface="汉仪雅酷黑简" panose="00020600040101010101" charset="-122"/>
                  <a:cs typeface="汉仪旗黑-55简" panose="00020600040101010101" charset="-128"/>
                </a:rPr>
                <a:t>06</a:t>
              </a:r>
            </a:p>
          </p:txBody>
        </p:sp>
      </p:grpSp>
      <p:pic>
        <p:nvPicPr>
          <p:cNvPr id="6" name="图片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43297" y="2420888"/>
            <a:ext cx="10491622" cy="189058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5"/>
          <p:cNvSpPr txBox="1"/>
          <p:nvPr/>
        </p:nvSpPr>
        <p:spPr>
          <a:xfrm>
            <a:off x="891218" y="328459"/>
            <a:ext cx="6860966" cy="677108"/>
          </a:xfrm>
          <a:prstGeom prst="rect">
            <a:avLst/>
          </a:prstGeom>
          <a:noFill/>
        </p:spPr>
        <p:txBody>
          <a:bodyPr wrap="square" rtlCol="0">
            <a:spAutoFit/>
          </a:bodyPr>
          <a:lstStyle/>
          <a:p>
            <a:pPr algn="l"/>
            <a:r>
              <a:rPr lang="zh-CN" altLang="en-US" sz="3800" spc="-150" dirty="0">
                <a:solidFill>
                  <a:srgbClr val="DA0000"/>
                </a:solidFill>
                <a:latin typeface="汉仪雅酷黑简" panose="00020600040101010101" charset="-122"/>
                <a:ea typeface="汉仪雅酷黑简" panose="00020600040101010101" charset="-122"/>
                <a:cs typeface="汉仪旗黑-55简" panose="00020600040101010101" charset="-128"/>
              </a:rPr>
              <a:t>京东商品购买过程（</a:t>
            </a:r>
            <a:r>
              <a:rPr lang="en-US" altLang="zh-CN" sz="3800" spc="-150" dirty="0">
                <a:solidFill>
                  <a:srgbClr val="DA0000"/>
                </a:solidFill>
                <a:latin typeface="汉仪雅酷黑简" panose="00020600040101010101" charset="-122"/>
                <a:ea typeface="汉仪雅酷黑简" panose="00020600040101010101" charset="-122"/>
                <a:cs typeface="汉仪旗黑-55简" panose="00020600040101010101" charset="-128"/>
              </a:rPr>
              <a:t>PC</a:t>
            </a:r>
            <a:r>
              <a:rPr lang="zh-CN" altLang="en-US" sz="3800" spc="-150" dirty="0">
                <a:solidFill>
                  <a:srgbClr val="DA0000"/>
                </a:solidFill>
                <a:latin typeface="汉仪雅酷黑简" panose="00020600040101010101" charset="-122"/>
                <a:ea typeface="汉仪雅酷黑简" panose="00020600040101010101" charset="-122"/>
                <a:cs typeface="汉仪旗黑-55简" panose="00020600040101010101" charset="-128"/>
              </a:rPr>
              <a:t>端）</a:t>
            </a:r>
          </a:p>
        </p:txBody>
      </p:sp>
      <p:grpSp>
        <p:nvGrpSpPr>
          <p:cNvPr id="4" name="组合 3"/>
          <p:cNvGrpSpPr/>
          <p:nvPr/>
        </p:nvGrpSpPr>
        <p:grpSpPr>
          <a:xfrm>
            <a:off x="0" y="307340"/>
            <a:ext cx="12192000" cy="753110"/>
            <a:chOff x="0" y="484"/>
            <a:chExt cx="19200" cy="1186"/>
          </a:xfrm>
        </p:grpSpPr>
        <p:sp>
          <p:nvSpPr>
            <p:cNvPr id="10" name="任意多边形 30"/>
            <p:cNvSpPr/>
            <p:nvPr/>
          </p:nvSpPr>
          <p:spPr>
            <a:xfrm>
              <a:off x="907" y="484"/>
              <a:ext cx="467" cy="154"/>
            </a:xfrm>
            <a:custGeom>
              <a:avLst/>
              <a:gdLst>
                <a:gd name="connsiteX0" fmla="*/ 0 w 1799"/>
                <a:gd name="connsiteY0" fmla="*/ 784 h 784"/>
                <a:gd name="connsiteX1" fmla="*/ 1799 w 1799"/>
                <a:gd name="connsiteY1" fmla="*/ 779 h 784"/>
                <a:gd name="connsiteX2" fmla="*/ 288 w 1799"/>
                <a:gd name="connsiteY2" fmla="*/ 0 h 784"/>
                <a:gd name="connsiteX3" fmla="*/ 0 w 1799"/>
                <a:gd name="connsiteY3" fmla="*/ 784 h 784"/>
              </a:gdLst>
              <a:ahLst/>
              <a:cxnLst>
                <a:cxn ang="0">
                  <a:pos x="connsiteX0" y="connsiteY0"/>
                </a:cxn>
                <a:cxn ang="0">
                  <a:pos x="connsiteX1" y="connsiteY1"/>
                </a:cxn>
                <a:cxn ang="0">
                  <a:pos x="connsiteX2" y="connsiteY2"/>
                </a:cxn>
                <a:cxn ang="0">
                  <a:pos x="connsiteX3" y="connsiteY3"/>
                </a:cxn>
              </a:cxnLst>
              <a:rect l="l" t="t" r="r" b="b"/>
              <a:pathLst>
                <a:path w="1799" h="784">
                  <a:moveTo>
                    <a:pt x="0" y="784"/>
                  </a:moveTo>
                  <a:lnTo>
                    <a:pt x="1799" y="779"/>
                  </a:lnTo>
                  <a:lnTo>
                    <a:pt x="288" y="0"/>
                  </a:lnTo>
                  <a:lnTo>
                    <a:pt x="0" y="784"/>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任意多边形 29"/>
            <p:cNvSpPr/>
            <p:nvPr/>
          </p:nvSpPr>
          <p:spPr>
            <a:xfrm>
              <a:off x="0" y="638"/>
              <a:ext cx="1374" cy="1032"/>
            </a:xfrm>
            <a:custGeom>
              <a:avLst/>
              <a:gdLst>
                <a:gd name="connsiteX0" fmla="*/ 0 w 5290"/>
                <a:gd name="connsiteY0" fmla="*/ 0 h 5256"/>
                <a:gd name="connsiteX1" fmla="*/ 5290 w 5290"/>
                <a:gd name="connsiteY1" fmla="*/ 0 h 5256"/>
                <a:gd name="connsiteX2" fmla="*/ 3485 w 5290"/>
                <a:gd name="connsiteY2" fmla="*/ 5256 h 5256"/>
                <a:gd name="connsiteX3" fmla="*/ 0 w 5290"/>
                <a:gd name="connsiteY3" fmla="*/ 5256 h 5256"/>
                <a:gd name="connsiteX4" fmla="*/ 0 w 5290"/>
                <a:gd name="connsiteY4" fmla="*/ 0 h 5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 h="5256">
                  <a:moveTo>
                    <a:pt x="0" y="0"/>
                  </a:moveTo>
                  <a:lnTo>
                    <a:pt x="5290" y="0"/>
                  </a:lnTo>
                  <a:lnTo>
                    <a:pt x="3485" y="5256"/>
                  </a:lnTo>
                  <a:lnTo>
                    <a:pt x="0" y="5256"/>
                  </a:lnTo>
                  <a:lnTo>
                    <a:pt x="0" y="0"/>
                  </a:lnTo>
                  <a:close/>
                </a:path>
              </a:pathLst>
            </a:cu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直接连接符 16"/>
            <p:cNvCxnSpPr/>
            <p:nvPr/>
          </p:nvCxnSpPr>
          <p:spPr>
            <a:xfrm>
              <a:off x="1131" y="1670"/>
              <a:ext cx="18069" cy="0"/>
            </a:xfrm>
            <a:prstGeom prst="line">
              <a:avLst/>
            </a:prstGeom>
            <a:ln w="12700">
              <a:solidFill>
                <a:srgbClr val="DA0000"/>
              </a:solidFill>
            </a:ln>
          </p:spPr>
          <p:style>
            <a:lnRef idx="1">
              <a:schemeClr val="accent1"/>
            </a:lnRef>
            <a:fillRef idx="0">
              <a:schemeClr val="accent1"/>
            </a:fillRef>
            <a:effectRef idx="0">
              <a:schemeClr val="accent1"/>
            </a:effectRef>
            <a:fontRef idx="minor">
              <a:schemeClr val="tx1"/>
            </a:fontRef>
          </p:style>
        </p:cxnSp>
        <p:sp>
          <p:nvSpPr>
            <p:cNvPr id="18" name="TextBox 25"/>
            <p:cNvSpPr txBox="1"/>
            <p:nvPr/>
          </p:nvSpPr>
          <p:spPr>
            <a:xfrm>
              <a:off x="0" y="707"/>
              <a:ext cx="1056" cy="822"/>
            </a:xfrm>
            <a:prstGeom prst="rect">
              <a:avLst/>
            </a:prstGeom>
            <a:noFill/>
          </p:spPr>
          <p:txBody>
            <a:bodyPr wrap="square" rtlCol="0">
              <a:spAutoFit/>
            </a:bodyPr>
            <a:lstStyle/>
            <a:p>
              <a:pPr algn="dist"/>
              <a:r>
                <a:rPr lang="en-US" altLang="zh-CN" sz="2800" spc="-150" dirty="0">
                  <a:solidFill>
                    <a:schemeClr val="bg1"/>
                  </a:solidFill>
                  <a:latin typeface="汉仪雅酷黑简" panose="00020600040101010101" charset="-122"/>
                  <a:ea typeface="汉仪雅酷黑简" panose="00020600040101010101" charset="-122"/>
                  <a:cs typeface="汉仪旗黑-55简" panose="00020600040101010101" charset="-128"/>
                </a:rPr>
                <a:t>06</a:t>
              </a:r>
            </a:p>
          </p:txBody>
        </p:sp>
      </p:grpSp>
      <p:pic>
        <p:nvPicPr>
          <p:cNvPr id="6" name="图片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5945" y="1366288"/>
            <a:ext cx="10164678" cy="518437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5"/>
          <p:cNvSpPr txBox="1"/>
          <p:nvPr/>
        </p:nvSpPr>
        <p:spPr>
          <a:xfrm>
            <a:off x="891218" y="328459"/>
            <a:ext cx="6860966" cy="677108"/>
          </a:xfrm>
          <a:prstGeom prst="rect">
            <a:avLst/>
          </a:prstGeom>
          <a:noFill/>
        </p:spPr>
        <p:txBody>
          <a:bodyPr wrap="square" rtlCol="0">
            <a:spAutoFit/>
          </a:bodyPr>
          <a:lstStyle/>
          <a:p>
            <a:pPr algn="l"/>
            <a:r>
              <a:rPr lang="zh-CN" altLang="en-US" sz="3800" spc="-150" dirty="0">
                <a:solidFill>
                  <a:srgbClr val="DA0000"/>
                </a:solidFill>
                <a:latin typeface="汉仪雅酷黑简" panose="00020600040101010101" charset="-122"/>
                <a:ea typeface="汉仪雅酷黑简" panose="00020600040101010101" charset="-122"/>
                <a:cs typeface="汉仪旗黑-55简" panose="00020600040101010101" charset="-128"/>
              </a:rPr>
              <a:t>京东商品购买过程（</a:t>
            </a:r>
            <a:r>
              <a:rPr lang="en-US" altLang="zh-CN" sz="3800" spc="-150" dirty="0">
                <a:solidFill>
                  <a:srgbClr val="DA0000"/>
                </a:solidFill>
                <a:latin typeface="汉仪雅酷黑简" panose="00020600040101010101" charset="-122"/>
                <a:ea typeface="汉仪雅酷黑简" panose="00020600040101010101" charset="-122"/>
                <a:cs typeface="汉仪旗黑-55简" panose="00020600040101010101" charset="-128"/>
              </a:rPr>
              <a:t>PC</a:t>
            </a:r>
            <a:r>
              <a:rPr lang="zh-CN" altLang="en-US" sz="3800" spc="-150" dirty="0">
                <a:solidFill>
                  <a:srgbClr val="DA0000"/>
                </a:solidFill>
                <a:latin typeface="汉仪雅酷黑简" panose="00020600040101010101" charset="-122"/>
                <a:ea typeface="汉仪雅酷黑简" panose="00020600040101010101" charset="-122"/>
                <a:cs typeface="汉仪旗黑-55简" panose="00020600040101010101" charset="-128"/>
              </a:rPr>
              <a:t>端）</a:t>
            </a:r>
          </a:p>
        </p:txBody>
      </p:sp>
      <p:grpSp>
        <p:nvGrpSpPr>
          <p:cNvPr id="4" name="组合 3"/>
          <p:cNvGrpSpPr/>
          <p:nvPr/>
        </p:nvGrpSpPr>
        <p:grpSpPr>
          <a:xfrm>
            <a:off x="0" y="307340"/>
            <a:ext cx="12192000" cy="753110"/>
            <a:chOff x="0" y="484"/>
            <a:chExt cx="19200" cy="1186"/>
          </a:xfrm>
        </p:grpSpPr>
        <p:sp>
          <p:nvSpPr>
            <p:cNvPr id="10" name="任意多边形 30"/>
            <p:cNvSpPr/>
            <p:nvPr/>
          </p:nvSpPr>
          <p:spPr>
            <a:xfrm>
              <a:off x="907" y="484"/>
              <a:ext cx="467" cy="154"/>
            </a:xfrm>
            <a:custGeom>
              <a:avLst/>
              <a:gdLst>
                <a:gd name="connsiteX0" fmla="*/ 0 w 1799"/>
                <a:gd name="connsiteY0" fmla="*/ 784 h 784"/>
                <a:gd name="connsiteX1" fmla="*/ 1799 w 1799"/>
                <a:gd name="connsiteY1" fmla="*/ 779 h 784"/>
                <a:gd name="connsiteX2" fmla="*/ 288 w 1799"/>
                <a:gd name="connsiteY2" fmla="*/ 0 h 784"/>
                <a:gd name="connsiteX3" fmla="*/ 0 w 1799"/>
                <a:gd name="connsiteY3" fmla="*/ 784 h 784"/>
              </a:gdLst>
              <a:ahLst/>
              <a:cxnLst>
                <a:cxn ang="0">
                  <a:pos x="connsiteX0" y="connsiteY0"/>
                </a:cxn>
                <a:cxn ang="0">
                  <a:pos x="connsiteX1" y="connsiteY1"/>
                </a:cxn>
                <a:cxn ang="0">
                  <a:pos x="connsiteX2" y="connsiteY2"/>
                </a:cxn>
                <a:cxn ang="0">
                  <a:pos x="connsiteX3" y="connsiteY3"/>
                </a:cxn>
              </a:cxnLst>
              <a:rect l="l" t="t" r="r" b="b"/>
              <a:pathLst>
                <a:path w="1799" h="784">
                  <a:moveTo>
                    <a:pt x="0" y="784"/>
                  </a:moveTo>
                  <a:lnTo>
                    <a:pt x="1799" y="779"/>
                  </a:lnTo>
                  <a:lnTo>
                    <a:pt x="288" y="0"/>
                  </a:lnTo>
                  <a:lnTo>
                    <a:pt x="0" y="784"/>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任意多边形 29"/>
            <p:cNvSpPr/>
            <p:nvPr/>
          </p:nvSpPr>
          <p:spPr>
            <a:xfrm>
              <a:off x="0" y="638"/>
              <a:ext cx="1374" cy="1032"/>
            </a:xfrm>
            <a:custGeom>
              <a:avLst/>
              <a:gdLst>
                <a:gd name="connsiteX0" fmla="*/ 0 w 5290"/>
                <a:gd name="connsiteY0" fmla="*/ 0 h 5256"/>
                <a:gd name="connsiteX1" fmla="*/ 5290 w 5290"/>
                <a:gd name="connsiteY1" fmla="*/ 0 h 5256"/>
                <a:gd name="connsiteX2" fmla="*/ 3485 w 5290"/>
                <a:gd name="connsiteY2" fmla="*/ 5256 h 5256"/>
                <a:gd name="connsiteX3" fmla="*/ 0 w 5290"/>
                <a:gd name="connsiteY3" fmla="*/ 5256 h 5256"/>
                <a:gd name="connsiteX4" fmla="*/ 0 w 5290"/>
                <a:gd name="connsiteY4" fmla="*/ 0 h 5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 h="5256">
                  <a:moveTo>
                    <a:pt x="0" y="0"/>
                  </a:moveTo>
                  <a:lnTo>
                    <a:pt x="5290" y="0"/>
                  </a:lnTo>
                  <a:lnTo>
                    <a:pt x="3485" y="5256"/>
                  </a:lnTo>
                  <a:lnTo>
                    <a:pt x="0" y="5256"/>
                  </a:lnTo>
                  <a:lnTo>
                    <a:pt x="0" y="0"/>
                  </a:lnTo>
                  <a:close/>
                </a:path>
              </a:pathLst>
            </a:cu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直接连接符 16"/>
            <p:cNvCxnSpPr/>
            <p:nvPr/>
          </p:nvCxnSpPr>
          <p:spPr>
            <a:xfrm>
              <a:off x="1131" y="1670"/>
              <a:ext cx="18069" cy="0"/>
            </a:xfrm>
            <a:prstGeom prst="line">
              <a:avLst/>
            </a:prstGeom>
            <a:ln w="12700">
              <a:solidFill>
                <a:srgbClr val="DA0000"/>
              </a:solidFill>
            </a:ln>
          </p:spPr>
          <p:style>
            <a:lnRef idx="1">
              <a:schemeClr val="accent1"/>
            </a:lnRef>
            <a:fillRef idx="0">
              <a:schemeClr val="accent1"/>
            </a:fillRef>
            <a:effectRef idx="0">
              <a:schemeClr val="accent1"/>
            </a:effectRef>
            <a:fontRef idx="minor">
              <a:schemeClr val="tx1"/>
            </a:fontRef>
          </p:style>
        </p:cxnSp>
        <p:sp>
          <p:nvSpPr>
            <p:cNvPr id="18" name="TextBox 25"/>
            <p:cNvSpPr txBox="1"/>
            <p:nvPr/>
          </p:nvSpPr>
          <p:spPr>
            <a:xfrm>
              <a:off x="0" y="707"/>
              <a:ext cx="1056" cy="822"/>
            </a:xfrm>
            <a:prstGeom prst="rect">
              <a:avLst/>
            </a:prstGeom>
            <a:noFill/>
          </p:spPr>
          <p:txBody>
            <a:bodyPr wrap="square" rtlCol="0">
              <a:spAutoFit/>
            </a:bodyPr>
            <a:lstStyle/>
            <a:p>
              <a:pPr algn="dist"/>
              <a:r>
                <a:rPr lang="en-US" altLang="zh-CN" sz="2800" spc="-150" dirty="0">
                  <a:solidFill>
                    <a:schemeClr val="bg1"/>
                  </a:solidFill>
                  <a:latin typeface="汉仪雅酷黑简" panose="00020600040101010101" charset="-122"/>
                  <a:ea typeface="汉仪雅酷黑简" panose="00020600040101010101" charset="-122"/>
                  <a:cs typeface="汉仪旗黑-55简" panose="00020600040101010101" charset="-128"/>
                </a:rPr>
                <a:t>06</a:t>
              </a:r>
            </a:p>
          </p:txBody>
        </p:sp>
      </p:grpSp>
      <p:pic>
        <p:nvPicPr>
          <p:cNvPr id="6" name="图片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5945" y="1158240"/>
            <a:ext cx="10185386" cy="519493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5"/>
          <p:cNvSpPr txBox="1"/>
          <p:nvPr/>
        </p:nvSpPr>
        <p:spPr>
          <a:xfrm>
            <a:off x="891218" y="328459"/>
            <a:ext cx="6860966" cy="677108"/>
          </a:xfrm>
          <a:prstGeom prst="rect">
            <a:avLst/>
          </a:prstGeom>
          <a:noFill/>
        </p:spPr>
        <p:txBody>
          <a:bodyPr wrap="square" rtlCol="0">
            <a:spAutoFit/>
          </a:bodyPr>
          <a:lstStyle/>
          <a:p>
            <a:pPr algn="l"/>
            <a:r>
              <a:rPr lang="zh-CN" altLang="en-US" sz="3800" spc="-150" dirty="0">
                <a:solidFill>
                  <a:srgbClr val="DA0000"/>
                </a:solidFill>
                <a:latin typeface="汉仪雅酷黑简" panose="00020600040101010101" charset="-122"/>
                <a:ea typeface="汉仪雅酷黑简" panose="00020600040101010101" charset="-122"/>
                <a:cs typeface="汉仪旗黑-55简" panose="00020600040101010101" charset="-128"/>
              </a:rPr>
              <a:t>京东商品购买过程（</a:t>
            </a:r>
            <a:r>
              <a:rPr lang="en-US" altLang="zh-CN" sz="3800" spc="-150" dirty="0">
                <a:solidFill>
                  <a:srgbClr val="DA0000"/>
                </a:solidFill>
                <a:latin typeface="汉仪雅酷黑简" panose="00020600040101010101" charset="-122"/>
                <a:ea typeface="汉仪雅酷黑简" panose="00020600040101010101" charset="-122"/>
                <a:cs typeface="汉仪旗黑-55简" panose="00020600040101010101" charset="-128"/>
              </a:rPr>
              <a:t>PC</a:t>
            </a:r>
            <a:r>
              <a:rPr lang="zh-CN" altLang="en-US" sz="3800" spc="-150" dirty="0">
                <a:solidFill>
                  <a:srgbClr val="DA0000"/>
                </a:solidFill>
                <a:latin typeface="汉仪雅酷黑简" panose="00020600040101010101" charset="-122"/>
                <a:ea typeface="汉仪雅酷黑简" panose="00020600040101010101" charset="-122"/>
                <a:cs typeface="汉仪旗黑-55简" panose="00020600040101010101" charset="-128"/>
              </a:rPr>
              <a:t>端）</a:t>
            </a:r>
          </a:p>
        </p:txBody>
      </p:sp>
      <p:grpSp>
        <p:nvGrpSpPr>
          <p:cNvPr id="4" name="组合 3"/>
          <p:cNvGrpSpPr/>
          <p:nvPr/>
        </p:nvGrpSpPr>
        <p:grpSpPr>
          <a:xfrm>
            <a:off x="0" y="307340"/>
            <a:ext cx="12192000" cy="753110"/>
            <a:chOff x="0" y="484"/>
            <a:chExt cx="19200" cy="1186"/>
          </a:xfrm>
        </p:grpSpPr>
        <p:sp>
          <p:nvSpPr>
            <p:cNvPr id="10" name="任意多边形 30"/>
            <p:cNvSpPr/>
            <p:nvPr/>
          </p:nvSpPr>
          <p:spPr>
            <a:xfrm>
              <a:off x="907" y="484"/>
              <a:ext cx="467" cy="154"/>
            </a:xfrm>
            <a:custGeom>
              <a:avLst/>
              <a:gdLst>
                <a:gd name="connsiteX0" fmla="*/ 0 w 1799"/>
                <a:gd name="connsiteY0" fmla="*/ 784 h 784"/>
                <a:gd name="connsiteX1" fmla="*/ 1799 w 1799"/>
                <a:gd name="connsiteY1" fmla="*/ 779 h 784"/>
                <a:gd name="connsiteX2" fmla="*/ 288 w 1799"/>
                <a:gd name="connsiteY2" fmla="*/ 0 h 784"/>
                <a:gd name="connsiteX3" fmla="*/ 0 w 1799"/>
                <a:gd name="connsiteY3" fmla="*/ 784 h 784"/>
              </a:gdLst>
              <a:ahLst/>
              <a:cxnLst>
                <a:cxn ang="0">
                  <a:pos x="connsiteX0" y="connsiteY0"/>
                </a:cxn>
                <a:cxn ang="0">
                  <a:pos x="connsiteX1" y="connsiteY1"/>
                </a:cxn>
                <a:cxn ang="0">
                  <a:pos x="connsiteX2" y="connsiteY2"/>
                </a:cxn>
                <a:cxn ang="0">
                  <a:pos x="connsiteX3" y="connsiteY3"/>
                </a:cxn>
              </a:cxnLst>
              <a:rect l="l" t="t" r="r" b="b"/>
              <a:pathLst>
                <a:path w="1799" h="784">
                  <a:moveTo>
                    <a:pt x="0" y="784"/>
                  </a:moveTo>
                  <a:lnTo>
                    <a:pt x="1799" y="779"/>
                  </a:lnTo>
                  <a:lnTo>
                    <a:pt x="288" y="0"/>
                  </a:lnTo>
                  <a:lnTo>
                    <a:pt x="0" y="784"/>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任意多边形 29"/>
            <p:cNvSpPr/>
            <p:nvPr/>
          </p:nvSpPr>
          <p:spPr>
            <a:xfrm>
              <a:off x="0" y="638"/>
              <a:ext cx="1374" cy="1032"/>
            </a:xfrm>
            <a:custGeom>
              <a:avLst/>
              <a:gdLst>
                <a:gd name="connsiteX0" fmla="*/ 0 w 5290"/>
                <a:gd name="connsiteY0" fmla="*/ 0 h 5256"/>
                <a:gd name="connsiteX1" fmla="*/ 5290 w 5290"/>
                <a:gd name="connsiteY1" fmla="*/ 0 h 5256"/>
                <a:gd name="connsiteX2" fmla="*/ 3485 w 5290"/>
                <a:gd name="connsiteY2" fmla="*/ 5256 h 5256"/>
                <a:gd name="connsiteX3" fmla="*/ 0 w 5290"/>
                <a:gd name="connsiteY3" fmla="*/ 5256 h 5256"/>
                <a:gd name="connsiteX4" fmla="*/ 0 w 5290"/>
                <a:gd name="connsiteY4" fmla="*/ 0 h 5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 h="5256">
                  <a:moveTo>
                    <a:pt x="0" y="0"/>
                  </a:moveTo>
                  <a:lnTo>
                    <a:pt x="5290" y="0"/>
                  </a:lnTo>
                  <a:lnTo>
                    <a:pt x="3485" y="5256"/>
                  </a:lnTo>
                  <a:lnTo>
                    <a:pt x="0" y="5256"/>
                  </a:lnTo>
                  <a:lnTo>
                    <a:pt x="0" y="0"/>
                  </a:lnTo>
                  <a:close/>
                </a:path>
              </a:pathLst>
            </a:cu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直接连接符 16"/>
            <p:cNvCxnSpPr/>
            <p:nvPr/>
          </p:nvCxnSpPr>
          <p:spPr>
            <a:xfrm>
              <a:off x="1131" y="1670"/>
              <a:ext cx="18069" cy="0"/>
            </a:xfrm>
            <a:prstGeom prst="line">
              <a:avLst/>
            </a:prstGeom>
            <a:ln w="12700">
              <a:solidFill>
                <a:srgbClr val="DA0000"/>
              </a:solidFill>
            </a:ln>
          </p:spPr>
          <p:style>
            <a:lnRef idx="1">
              <a:schemeClr val="accent1"/>
            </a:lnRef>
            <a:fillRef idx="0">
              <a:schemeClr val="accent1"/>
            </a:fillRef>
            <a:effectRef idx="0">
              <a:schemeClr val="accent1"/>
            </a:effectRef>
            <a:fontRef idx="minor">
              <a:schemeClr val="tx1"/>
            </a:fontRef>
          </p:style>
        </p:cxnSp>
        <p:sp>
          <p:nvSpPr>
            <p:cNvPr id="18" name="TextBox 25"/>
            <p:cNvSpPr txBox="1"/>
            <p:nvPr/>
          </p:nvSpPr>
          <p:spPr>
            <a:xfrm>
              <a:off x="0" y="707"/>
              <a:ext cx="1056" cy="822"/>
            </a:xfrm>
            <a:prstGeom prst="rect">
              <a:avLst/>
            </a:prstGeom>
            <a:noFill/>
          </p:spPr>
          <p:txBody>
            <a:bodyPr wrap="square" rtlCol="0">
              <a:spAutoFit/>
            </a:bodyPr>
            <a:lstStyle/>
            <a:p>
              <a:pPr algn="dist"/>
              <a:r>
                <a:rPr lang="en-US" altLang="zh-CN" sz="2800" spc="-150" dirty="0">
                  <a:solidFill>
                    <a:schemeClr val="bg1"/>
                  </a:solidFill>
                  <a:latin typeface="汉仪雅酷黑简" panose="00020600040101010101" charset="-122"/>
                  <a:ea typeface="汉仪雅酷黑简" panose="00020600040101010101" charset="-122"/>
                  <a:cs typeface="汉仪旗黑-55简" panose="00020600040101010101" charset="-128"/>
                </a:rPr>
                <a:t>06</a:t>
              </a:r>
            </a:p>
          </p:txBody>
        </p:sp>
      </p:grpSp>
      <p:pic>
        <p:nvPicPr>
          <p:cNvPr id="6" name="图片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9376" y="1320250"/>
            <a:ext cx="9937184" cy="506834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框 25"/>
          <p:cNvSpPr txBox="1"/>
          <p:nvPr/>
        </p:nvSpPr>
        <p:spPr>
          <a:xfrm>
            <a:off x="883920" y="356235"/>
            <a:ext cx="3173095" cy="675640"/>
          </a:xfrm>
          <a:prstGeom prst="rect">
            <a:avLst/>
          </a:prstGeom>
          <a:noFill/>
        </p:spPr>
        <p:txBody>
          <a:bodyPr wrap="square" rtlCol="0">
            <a:spAutoFit/>
          </a:bodyPr>
          <a:lstStyle/>
          <a:p>
            <a:pPr algn="l"/>
            <a:r>
              <a:rPr lang="zh-CN" altLang="en-US" sz="3800" spc="-150" dirty="0">
                <a:solidFill>
                  <a:srgbClr val="DA0000"/>
                </a:solidFill>
                <a:latin typeface="汉仪雅酷黑简" panose="00020600040101010101" charset="-122"/>
                <a:ea typeface="汉仪雅酷黑简" panose="00020600040101010101" charset="-122"/>
                <a:cs typeface="汉仪旗黑-55简" panose="00020600040101010101" charset="-128"/>
              </a:rPr>
              <a:t>企业文化</a:t>
            </a:r>
          </a:p>
        </p:txBody>
      </p:sp>
      <p:grpSp>
        <p:nvGrpSpPr>
          <p:cNvPr id="5" name="组合 4"/>
          <p:cNvGrpSpPr/>
          <p:nvPr/>
        </p:nvGrpSpPr>
        <p:grpSpPr>
          <a:xfrm>
            <a:off x="0" y="307340"/>
            <a:ext cx="12192000" cy="753110"/>
            <a:chOff x="0" y="484"/>
            <a:chExt cx="19200" cy="1186"/>
          </a:xfrm>
        </p:grpSpPr>
        <p:sp>
          <p:nvSpPr>
            <p:cNvPr id="3" name="任意多边形 30"/>
            <p:cNvSpPr/>
            <p:nvPr/>
          </p:nvSpPr>
          <p:spPr>
            <a:xfrm>
              <a:off x="907" y="484"/>
              <a:ext cx="467" cy="154"/>
            </a:xfrm>
            <a:custGeom>
              <a:avLst/>
              <a:gdLst>
                <a:gd name="connsiteX0" fmla="*/ 0 w 1799"/>
                <a:gd name="connsiteY0" fmla="*/ 784 h 784"/>
                <a:gd name="connsiteX1" fmla="*/ 1799 w 1799"/>
                <a:gd name="connsiteY1" fmla="*/ 779 h 784"/>
                <a:gd name="connsiteX2" fmla="*/ 288 w 1799"/>
                <a:gd name="connsiteY2" fmla="*/ 0 h 784"/>
                <a:gd name="connsiteX3" fmla="*/ 0 w 1799"/>
                <a:gd name="connsiteY3" fmla="*/ 784 h 784"/>
              </a:gdLst>
              <a:ahLst/>
              <a:cxnLst>
                <a:cxn ang="0">
                  <a:pos x="connsiteX0" y="connsiteY0"/>
                </a:cxn>
                <a:cxn ang="0">
                  <a:pos x="connsiteX1" y="connsiteY1"/>
                </a:cxn>
                <a:cxn ang="0">
                  <a:pos x="connsiteX2" y="connsiteY2"/>
                </a:cxn>
                <a:cxn ang="0">
                  <a:pos x="connsiteX3" y="connsiteY3"/>
                </a:cxn>
              </a:cxnLst>
              <a:rect l="l" t="t" r="r" b="b"/>
              <a:pathLst>
                <a:path w="1799" h="784">
                  <a:moveTo>
                    <a:pt x="0" y="784"/>
                  </a:moveTo>
                  <a:lnTo>
                    <a:pt x="1799" y="779"/>
                  </a:lnTo>
                  <a:lnTo>
                    <a:pt x="288" y="0"/>
                  </a:lnTo>
                  <a:lnTo>
                    <a:pt x="0" y="784"/>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任意多边形 29"/>
            <p:cNvSpPr/>
            <p:nvPr/>
          </p:nvSpPr>
          <p:spPr>
            <a:xfrm>
              <a:off x="0" y="638"/>
              <a:ext cx="1374" cy="1032"/>
            </a:xfrm>
            <a:custGeom>
              <a:avLst/>
              <a:gdLst>
                <a:gd name="connsiteX0" fmla="*/ 0 w 5290"/>
                <a:gd name="connsiteY0" fmla="*/ 0 h 5256"/>
                <a:gd name="connsiteX1" fmla="*/ 5290 w 5290"/>
                <a:gd name="connsiteY1" fmla="*/ 0 h 5256"/>
                <a:gd name="connsiteX2" fmla="*/ 3485 w 5290"/>
                <a:gd name="connsiteY2" fmla="*/ 5256 h 5256"/>
                <a:gd name="connsiteX3" fmla="*/ 0 w 5290"/>
                <a:gd name="connsiteY3" fmla="*/ 5256 h 5256"/>
                <a:gd name="connsiteX4" fmla="*/ 0 w 5290"/>
                <a:gd name="connsiteY4" fmla="*/ 0 h 5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 h="5256">
                  <a:moveTo>
                    <a:pt x="0" y="0"/>
                  </a:moveTo>
                  <a:lnTo>
                    <a:pt x="5290" y="0"/>
                  </a:lnTo>
                  <a:lnTo>
                    <a:pt x="3485" y="5256"/>
                  </a:lnTo>
                  <a:lnTo>
                    <a:pt x="0" y="5256"/>
                  </a:lnTo>
                  <a:lnTo>
                    <a:pt x="0" y="0"/>
                  </a:lnTo>
                  <a:close/>
                </a:path>
              </a:pathLst>
            </a:cu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 name="直接连接符 9"/>
            <p:cNvCxnSpPr/>
            <p:nvPr/>
          </p:nvCxnSpPr>
          <p:spPr>
            <a:xfrm>
              <a:off x="1131" y="1670"/>
              <a:ext cx="18069" cy="0"/>
            </a:xfrm>
            <a:prstGeom prst="line">
              <a:avLst/>
            </a:prstGeom>
            <a:ln w="12700">
              <a:solidFill>
                <a:srgbClr val="DA0000"/>
              </a:solidFill>
            </a:ln>
          </p:spPr>
          <p:style>
            <a:lnRef idx="1">
              <a:schemeClr val="accent1"/>
            </a:lnRef>
            <a:fillRef idx="0">
              <a:schemeClr val="accent1"/>
            </a:fillRef>
            <a:effectRef idx="0">
              <a:schemeClr val="accent1"/>
            </a:effectRef>
            <a:fontRef idx="minor">
              <a:schemeClr val="tx1"/>
            </a:fontRef>
          </p:style>
        </p:cxnSp>
        <p:sp>
          <p:nvSpPr>
            <p:cNvPr id="11" name="TextBox 25"/>
            <p:cNvSpPr txBox="1"/>
            <p:nvPr/>
          </p:nvSpPr>
          <p:spPr>
            <a:xfrm>
              <a:off x="0" y="707"/>
              <a:ext cx="1056" cy="822"/>
            </a:xfrm>
            <a:prstGeom prst="rect">
              <a:avLst/>
            </a:prstGeom>
            <a:noFill/>
          </p:spPr>
          <p:txBody>
            <a:bodyPr wrap="square" rtlCol="0">
              <a:spAutoFit/>
            </a:bodyPr>
            <a:lstStyle/>
            <a:p>
              <a:pPr algn="dist"/>
              <a:r>
                <a:rPr lang="en-US" altLang="zh-CN" sz="2800" spc="-150" dirty="0">
                  <a:solidFill>
                    <a:schemeClr val="bg1"/>
                  </a:solidFill>
                  <a:latin typeface="汉仪雅酷黑简" panose="00020600040101010101" charset="-122"/>
                  <a:ea typeface="汉仪雅酷黑简" panose="00020600040101010101" charset="-122"/>
                  <a:cs typeface="汉仪旗黑-55简" panose="00020600040101010101" charset="-128"/>
                </a:rPr>
                <a:t>07</a:t>
              </a:r>
            </a:p>
          </p:txBody>
        </p:sp>
      </p:grpSp>
      <p:grpSp>
        <p:nvGrpSpPr>
          <p:cNvPr id="27" name="组合 26"/>
          <p:cNvGrpSpPr/>
          <p:nvPr/>
        </p:nvGrpSpPr>
        <p:grpSpPr>
          <a:xfrm>
            <a:off x="884145" y="1340697"/>
            <a:ext cx="10409740" cy="4841201"/>
            <a:chOff x="891130" y="1310217"/>
            <a:chExt cx="10409740" cy="4841201"/>
          </a:xfrm>
        </p:grpSpPr>
        <p:grpSp>
          <p:nvGrpSpPr>
            <p:cNvPr id="28" name="组合 27"/>
            <p:cNvGrpSpPr/>
            <p:nvPr/>
          </p:nvGrpSpPr>
          <p:grpSpPr>
            <a:xfrm>
              <a:off x="891130" y="1310217"/>
              <a:ext cx="3011413" cy="4841201"/>
              <a:chOff x="762677" y="1310217"/>
              <a:chExt cx="3011413" cy="4841201"/>
            </a:xfrm>
          </p:grpSpPr>
          <p:pic>
            <p:nvPicPr>
              <p:cNvPr id="56" name="图片 5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8202" y="2303026"/>
                <a:ext cx="3005888" cy="2001922"/>
              </a:xfrm>
              <a:prstGeom prst="rect">
                <a:avLst/>
              </a:prstGeom>
            </p:spPr>
          </p:pic>
          <p:sp>
            <p:nvSpPr>
              <p:cNvPr id="57" name="矩形 56"/>
              <p:cNvSpPr/>
              <p:nvPr/>
            </p:nvSpPr>
            <p:spPr>
              <a:xfrm>
                <a:off x="762677" y="1792746"/>
                <a:ext cx="3011413" cy="4358672"/>
              </a:xfrm>
              <a:prstGeom prst="rect">
                <a:avLst/>
              </a:prstGeom>
              <a:noFill/>
              <a:ln w="34925">
                <a:solidFill>
                  <a:srgbClr val="D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直接连接符 57"/>
              <p:cNvCxnSpPr/>
              <p:nvPr/>
            </p:nvCxnSpPr>
            <p:spPr>
              <a:xfrm>
                <a:off x="762677" y="4493952"/>
                <a:ext cx="3011413" cy="0"/>
              </a:xfrm>
              <a:prstGeom prst="line">
                <a:avLst/>
              </a:prstGeom>
              <a:ln w="28575">
                <a:solidFill>
                  <a:srgbClr val="E91B35"/>
                </a:solidFill>
              </a:ln>
            </p:spPr>
            <p:style>
              <a:lnRef idx="1">
                <a:schemeClr val="accent1"/>
              </a:lnRef>
              <a:fillRef idx="0">
                <a:schemeClr val="accent1"/>
              </a:fillRef>
              <a:effectRef idx="0">
                <a:schemeClr val="accent1"/>
              </a:effectRef>
              <a:fontRef idx="minor">
                <a:schemeClr val="tx1"/>
              </a:fontRef>
            </p:style>
          </p:cxnSp>
          <p:sp>
            <p:nvSpPr>
              <p:cNvPr id="59" name="文本框 58"/>
              <p:cNvSpPr txBox="1"/>
              <p:nvPr/>
            </p:nvSpPr>
            <p:spPr>
              <a:xfrm>
                <a:off x="969609" y="1792746"/>
                <a:ext cx="2567770" cy="583565"/>
              </a:xfrm>
              <a:prstGeom prst="rect">
                <a:avLst/>
              </a:prstGeom>
              <a:noFill/>
            </p:spPr>
            <p:txBody>
              <a:bodyPr wrap="square">
                <a:spAutoFit/>
              </a:bodyPr>
              <a:lstStyle/>
              <a:p>
                <a:pPr algn="ctr"/>
                <a:r>
                  <a:rPr lang="zh-CN" altLang="en-US" sz="3200" spc="-150" dirty="0">
                    <a:solidFill>
                      <a:srgbClr val="DA0000"/>
                    </a:solidFill>
                    <a:latin typeface="汉仪雅酷黑简" panose="00020600040101010101" charset="-122"/>
                    <a:ea typeface="汉仪雅酷黑简" panose="00020600040101010101" charset="-122"/>
                    <a:cs typeface="汉仪旗黑-55简" panose="00020600040101010101" charset="-128"/>
                    <a:sym typeface="阿里巴巴普惠体 B" panose="00020600040101010101" pitchFamily="18" charset="-122"/>
                  </a:rPr>
                  <a:t>目标</a:t>
                </a:r>
              </a:p>
            </p:txBody>
          </p:sp>
          <p:sp>
            <p:nvSpPr>
              <p:cNvPr id="60" name="文本框 59"/>
              <p:cNvSpPr txBox="1"/>
              <p:nvPr/>
            </p:nvSpPr>
            <p:spPr>
              <a:xfrm>
                <a:off x="1425617" y="4569037"/>
                <a:ext cx="1775460" cy="1476375"/>
              </a:xfrm>
              <a:prstGeom prst="rect">
                <a:avLst/>
              </a:prstGeom>
              <a:noFill/>
            </p:spPr>
            <p:txBody>
              <a:bodyPr wrap="square">
                <a:spAutoFit/>
              </a:bodyPr>
              <a:lstStyle/>
              <a:p>
                <a:pPr indent="0" algn="l" fontAlgn="auto">
                  <a:lnSpc>
                    <a:spcPct val="150000"/>
                  </a:lnSpc>
                </a:pPr>
                <a:r>
                  <a:rPr lang="zh-CN" altLang="en-US" sz="2000" dirty="0">
                    <a:latin typeface="黑体" panose="02010609060101010101" charset="-122"/>
                    <a:ea typeface="黑体" panose="02010609060101010101" charset="-122"/>
                    <a:cs typeface="汉仪旗黑-55简" panose="00020600040101010101" charset="-128"/>
                    <a:sym typeface="+mn-ea"/>
                  </a:rPr>
                  <a:t>做中国最大</a:t>
                </a:r>
              </a:p>
              <a:p>
                <a:pPr indent="0" algn="l" fontAlgn="auto">
                  <a:lnSpc>
                    <a:spcPct val="150000"/>
                  </a:lnSpc>
                </a:pPr>
                <a:r>
                  <a:rPr lang="zh-CN" altLang="en-US" sz="2000" dirty="0">
                    <a:latin typeface="黑体" panose="02010609060101010101" charset="-122"/>
                    <a:ea typeface="黑体" panose="02010609060101010101" charset="-122"/>
                    <a:cs typeface="汉仪旗黑-55简" panose="00020600040101010101" charset="-128"/>
                    <a:sym typeface="+mn-ea"/>
                  </a:rPr>
                  <a:t>全球前五强</a:t>
                </a:r>
              </a:p>
              <a:p>
                <a:pPr indent="0" algn="l" fontAlgn="auto">
                  <a:lnSpc>
                    <a:spcPct val="150000"/>
                  </a:lnSpc>
                </a:pPr>
                <a:r>
                  <a:rPr lang="zh-CN" altLang="en-US" sz="2000" dirty="0">
                    <a:latin typeface="黑体" panose="02010609060101010101" charset="-122"/>
                    <a:ea typeface="黑体" panose="02010609060101010101" charset="-122"/>
                    <a:cs typeface="汉仪旗黑-55简" panose="00020600040101010101" charset="-128"/>
                    <a:sym typeface="+mn-ea"/>
                  </a:rPr>
                  <a:t>电子商务公司</a:t>
                </a:r>
                <a:endParaRPr kumimoji="0" lang="zh-CN" altLang="en-US" sz="2000" b="0" i="0" u="none" strike="noStrike" kern="1200" cap="none" spc="0" normalizeH="0" baseline="0" noProof="0" dirty="0">
                  <a:ln>
                    <a:noFill/>
                  </a:ln>
                  <a:effectLst/>
                  <a:uLnTx/>
                  <a:uFillTx/>
                  <a:latin typeface="黑体" panose="02010609060101010101" charset="-122"/>
                  <a:ea typeface="黑体" panose="02010609060101010101" charset="-122"/>
                  <a:cs typeface="汉仪旗黑-55简" panose="00020600040101010101" charset="-128"/>
                  <a:sym typeface="+mn-ea"/>
                </a:endParaRPr>
              </a:p>
            </p:txBody>
          </p:sp>
          <p:sp>
            <p:nvSpPr>
              <p:cNvPr id="61" name="文本框 60"/>
              <p:cNvSpPr txBox="1"/>
              <p:nvPr/>
            </p:nvSpPr>
            <p:spPr>
              <a:xfrm>
                <a:off x="969609" y="1310217"/>
                <a:ext cx="2567770" cy="584775"/>
              </a:xfrm>
              <a:prstGeom prst="rect">
                <a:avLst/>
              </a:prstGeom>
              <a:noFill/>
            </p:spPr>
            <p:txBody>
              <a:bodyPr wrap="square">
                <a:spAutoFit/>
              </a:bodyPr>
              <a:lstStyle/>
              <a:p>
                <a:pPr algn="ctr"/>
                <a:r>
                  <a:rPr lang="en-US" altLang="zh-CN" sz="3200" dirty="0">
                    <a:solidFill>
                      <a:srgbClr val="E91B35"/>
                    </a:solidFill>
                    <a:latin typeface="优设标题黑" panose="00000500000000000000" pitchFamily="2" charset="-122"/>
                    <a:ea typeface="优设标题黑" panose="00000500000000000000" pitchFamily="2" charset="-122"/>
                    <a:sym typeface="优设标题黑" panose="00000500000000000000" pitchFamily="2" charset="-122"/>
                  </a:rPr>
                  <a:t>01</a:t>
                </a:r>
                <a:endParaRPr lang="zh-CN" altLang="en-US" sz="3200" dirty="0">
                  <a:solidFill>
                    <a:srgbClr val="E91B35"/>
                  </a:solidFill>
                  <a:latin typeface="优设标题黑" panose="00000500000000000000" pitchFamily="2" charset="-122"/>
                  <a:ea typeface="优设标题黑" panose="00000500000000000000" pitchFamily="2" charset="-122"/>
                  <a:sym typeface="优设标题黑" panose="00000500000000000000" pitchFamily="2" charset="-122"/>
                </a:endParaRPr>
              </a:p>
            </p:txBody>
          </p:sp>
        </p:grpSp>
        <p:grpSp>
          <p:nvGrpSpPr>
            <p:cNvPr id="29" name="组合 28"/>
            <p:cNvGrpSpPr/>
            <p:nvPr/>
          </p:nvGrpSpPr>
          <p:grpSpPr>
            <a:xfrm>
              <a:off x="4590294" y="1310217"/>
              <a:ext cx="3431927" cy="4841201"/>
              <a:chOff x="762677" y="1310217"/>
              <a:chExt cx="3431927" cy="4841201"/>
            </a:xfrm>
          </p:grpSpPr>
          <p:pic>
            <p:nvPicPr>
              <p:cNvPr id="50" name="图片 49"/>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772701" y="2303026"/>
                <a:ext cx="2996889" cy="2001922"/>
              </a:xfrm>
              <a:prstGeom prst="rect">
                <a:avLst/>
              </a:prstGeom>
            </p:spPr>
          </p:pic>
          <p:sp>
            <p:nvSpPr>
              <p:cNvPr id="51" name="矩形 50"/>
              <p:cNvSpPr/>
              <p:nvPr/>
            </p:nvSpPr>
            <p:spPr>
              <a:xfrm>
                <a:off x="762677" y="1792746"/>
                <a:ext cx="3011413" cy="4358672"/>
              </a:xfrm>
              <a:prstGeom prst="rect">
                <a:avLst/>
              </a:prstGeom>
              <a:noFill/>
              <a:ln w="34925">
                <a:solidFill>
                  <a:srgbClr val="D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p:cNvCxnSpPr/>
              <p:nvPr/>
            </p:nvCxnSpPr>
            <p:spPr>
              <a:xfrm>
                <a:off x="762677" y="4493952"/>
                <a:ext cx="3011413" cy="0"/>
              </a:xfrm>
              <a:prstGeom prst="line">
                <a:avLst/>
              </a:prstGeom>
              <a:ln w="28575">
                <a:solidFill>
                  <a:srgbClr val="E91B35"/>
                </a:solidFill>
              </a:ln>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969609" y="1792746"/>
                <a:ext cx="2567770" cy="583565"/>
              </a:xfrm>
              <a:prstGeom prst="rect">
                <a:avLst/>
              </a:prstGeom>
              <a:noFill/>
            </p:spPr>
            <p:txBody>
              <a:bodyPr wrap="square">
                <a:spAutoFit/>
              </a:bodyPr>
              <a:lstStyle/>
              <a:p>
                <a:pPr algn="ctr"/>
                <a:r>
                  <a:rPr lang="zh-CN" altLang="en-US" sz="3200" spc="-150" dirty="0">
                    <a:solidFill>
                      <a:srgbClr val="DA0000"/>
                    </a:solidFill>
                    <a:latin typeface="汉仪雅酷黑简" panose="00020600040101010101" charset="-122"/>
                    <a:ea typeface="汉仪雅酷黑简" panose="00020600040101010101" charset="-122"/>
                    <a:cs typeface="汉仪旗黑-55简" panose="00020600040101010101" charset="-128"/>
                    <a:sym typeface="阿里巴巴普惠体 B" panose="00020600040101010101" pitchFamily="18" charset="-122"/>
                  </a:rPr>
                  <a:t>使命</a:t>
                </a:r>
              </a:p>
            </p:txBody>
          </p:sp>
          <p:sp>
            <p:nvSpPr>
              <p:cNvPr id="54" name="文本框 53"/>
              <p:cNvSpPr txBox="1"/>
              <p:nvPr/>
            </p:nvSpPr>
            <p:spPr>
              <a:xfrm>
                <a:off x="1626834" y="4766392"/>
                <a:ext cx="2567770" cy="1014730"/>
              </a:xfrm>
              <a:prstGeom prst="rect">
                <a:avLst/>
              </a:prstGeom>
              <a:noFill/>
            </p:spPr>
            <p:txBody>
              <a:bodyPr wrap="square">
                <a:spAutoFit/>
              </a:bodyPr>
              <a:lstStyle/>
              <a:p>
                <a:pPr indent="0" algn="l" fontAlgn="auto">
                  <a:lnSpc>
                    <a:spcPct val="150000"/>
                  </a:lnSpc>
                </a:pPr>
                <a:r>
                  <a:rPr lang="zh-CN" altLang="en-US" sz="2000">
                    <a:latin typeface="黑体" panose="02010609060101010101" charset="-122"/>
                    <a:ea typeface="黑体" panose="02010609060101010101" charset="-122"/>
                    <a:sym typeface="+mn-ea"/>
                  </a:rPr>
                  <a:t>让购物变得</a:t>
                </a:r>
              </a:p>
              <a:p>
                <a:pPr indent="0" algn="l" fontAlgn="auto">
                  <a:lnSpc>
                    <a:spcPct val="150000"/>
                  </a:lnSpc>
                </a:pPr>
                <a:r>
                  <a:rPr lang="zh-CN" altLang="en-US" sz="2000">
                    <a:latin typeface="黑体" panose="02010609060101010101" charset="-122"/>
                    <a:ea typeface="黑体" panose="02010609060101010101" charset="-122"/>
                    <a:sym typeface="+mn-ea"/>
                  </a:rPr>
                  <a:t>简单快乐</a:t>
                </a:r>
                <a:endParaRPr kumimoji="0" lang="zh-CN" altLang="en-US" sz="2000" b="0" i="0" u="none" strike="noStrike" kern="1200" cap="none" spc="0" normalizeH="0" baseline="0" noProof="0" dirty="0">
                  <a:ln>
                    <a:noFill/>
                  </a:ln>
                  <a:effectLst/>
                  <a:uLnTx/>
                  <a:uFillTx/>
                  <a:latin typeface="黑体" panose="02010609060101010101" charset="-122"/>
                  <a:ea typeface="黑体" panose="02010609060101010101" charset="-122"/>
                  <a:cs typeface="OPPOSans R" panose="00020600040101010101" pitchFamily="18" charset="-122"/>
                  <a:sym typeface="+mn-ea"/>
                </a:endParaRPr>
              </a:p>
            </p:txBody>
          </p:sp>
          <p:sp>
            <p:nvSpPr>
              <p:cNvPr id="55" name="文本框 54"/>
              <p:cNvSpPr txBox="1"/>
              <p:nvPr/>
            </p:nvSpPr>
            <p:spPr>
              <a:xfrm>
                <a:off x="969609" y="1310217"/>
                <a:ext cx="2567770" cy="584775"/>
              </a:xfrm>
              <a:prstGeom prst="rect">
                <a:avLst/>
              </a:prstGeom>
              <a:noFill/>
            </p:spPr>
            <p:txBody>
              <a:bodyPr wrap="square">
                <a:spAutoFit/>
              </a:bodyPr>
              <a:lstStyle/>
              <a:p>
                <a:pPr algn="ctr"/>
                <a:r>
                  <a:rPr lang="en-US" altLang="zh-CN" sz="3200" dirty="0">
                    <a:solidFill>
                      <a:srgbClr val="E91B35"/>
                    </a:solidFill>
                    <a:latin typeface="优设标题黑" panose="00000500000000000000" pitchFamily="2" charset="-122"/>
                    <a:ea typeface="优设标题黑" panose="00000500000000000000" pitchFamily="2" charset="-122"/>
                    <a:sym typeface="优设标题黑" panose="00000500000000000000" pitchFamily="2" charset="-122"/>
                  </a:rPr>
                  <a:t>02</a:t>
                </a:r>
                <a:endParaRPr lang="zh-CN" altLang="en-US" sz="3200" dirty="0">
                  <a:solidFill>
                    <a:srgbClr val="E91B35"/>
                  </a:solidFill>
                  <a:latin typeface="优设标题黑" panose="00000500000000000000" pitchFamily="2" charset="-122"/>
                  <a:ea typeface="优设标题黑" panose="00000500000000000000" pitchFamily="2" charset="-122"/>
                  <a:sym typeface="优设标题黑" panose="00000500000000000000" pitchFamily="2" charset="-122"/>
                </a:endParaRPr>
              </a:p>
            </p:txBody>
          </p:sp>
        </p:grpSp>
        <p:grpSp>
          <p:nvGrpSpPr>
            <p:cNvPr id="30" name="组合 29"/>
            <p:cNvGrpSpPr/>
            <p:nvPr/>
          </p:nvGrpSpPr>
          <p:grpSpPr>
            <a:xfrm>
              <a:off x="8289457" y="1310217"/>
              <a:ext cx="3011413" cy="4841201"/>
              <a:chOff x="762677" y="1310217"/>
              <a:chExt cx="3011413" cy="4841201"/>
            </a:xfrm>
          </p:grpSpPr>
          <p:pic>
            <p:nvPicPr>
              <p:cNvPr id="33" name="图片 3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768202" y="2303026"/>
                <a:ext cx="3005888" cy="2001921"/>
              </a:xfrm>
              <a:prstGeom prst="rect">
                <a:avLst/>
              </a:prstGeom>
            </p:spPr>
          </p:pic>
          <p:sp>
            <p:nvSpPr>
              <p:cNvPr id="34" name="矩形 33"/>
              <p:cNvSpPr/>
              <p:nvPr/>
            </p:nvSpPr>
            <p:spPr>
              <a:xfrm>
                <a:off x="762677" y="1792746"/>
                <a:ext cx="3011413" cy="4358672"/>
              </a:xfrm>
              <a:prstGeom prst="rect">
                <a:avLst/>
              </a:prstGeom>
              <a:noFill/>
              <a:ln w="34925">
                <a:solidFill>
                  <a:srgbClr val="D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连接符 34"/>
              <p:cNvCxnSpPr/>
              <p:nvPr/>
            </p:nvCxnSpPr>
            <p:spPr>
              <a:xfrm>
                <a:off x="762677" y="4493952"/>
                <a:ext cx="3011413" cy="0"/>
              </a:xfrm>
              <a:prstGeom prst="line">
                <a:avLst/>
              </a:prstGeom>
              <a:ln w="28575">
                <a:solidFill>
                  <a:srgbClr val="E91B35"/>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969609" y="1792746"/>
                <a:ext cx="2567770" cy="583565"/>
              </a:xfrm>
              <a:prstGeom prst="rect">
                <a:avLst/>
              </a:prstGeom>
              <a:noFill/>
            </p:spPr>
            <p:txBody>
              <a:bodyPr wrap="square">
                <a:spAutoFit/>
              </a:bodyPr>
              <a:lstStyle/>
              <a:p>
                <a:pPr algn="ctr"/>
                <a:r>
                  <a:rPr lang="zh-CN" altLang="en-US" sz="3200" spc="-150" dirty="0">
                    <a:solidFill>
                      <a:srgbClr val="DA0000"/>
                    </a:solidFill>
                    <a:latin typeface="汉仪雅酷黑简" panose="00020600040101010101" charset="-122"/>
                    <a:ea typeface="汉仪雅酷黑简" panose="00020600040101010101" charset="-122"/>
                    <a:cs typeface="汉仪旗黑-55简" panose="00020600040101010101" charset="-128"/>
                    <a:sym typeface="阿里巴巴普惠体 B" panose="00020600040101010101" pitchFamily="18" charset="-122"/>
                  </a:rPr>
                  <a:t>价值观</a:t>
                </a:r>
              </a:p>
            </p:txBody>
          </p:sp>
          <p:sp>
            <p:nvSpPr>
              <p:cNvPr id="37" name="文本框 36"/>
              <p:cNvSpPr txBox="1"/>
              <p:nvPr/>
            </p:nvSpPr>
            <p:spPr>
              <a:xfrm>
                <a:off x="969609" y="4568907"/>
                <a:ext cx="2567770" cy="1014730"/>
              </a:xfrm>
              <a:prstGeom prst="rect">
                <a:avLst/>
              </a:prstGeom>
              <a:noFill/>
            </p:spPr>
            <p:txBody>
              <a:bodyPr wrap="square">
                <a:spAutoFit/>
              </a:bodyPr>
              <a:lstStyle/>
              <a:p>
                <a:pPr indent="0" algn="l" fontAlgn="auto">
                  <a:lnSpc>
                    <a:spcPct val="150000"/>
                  </a:lnSpc>
                </a:pPr>
                <a:r>
                  <a:rPr lang="zh-CN" altLang="en-US" sz="2000">
                    <a:latin typeface="黑体" panose="02010609060101010101" charset="-122"/>
                    <a:ea typeface="黑体" panose="02010609060101010101" charset="-122"/>
                    <a:sym typeface="+mn-ea"/>
                  </a:rPr>
                  <a:t>诚信</a:t>
                </a:r>
                <a:r>
                  <a:rPr lang="en-US" altLang="zh-CN" sz="2000">
                    <a:latin typeface="黑体" panose="02010609060101010101" charset="-122"/>
                    <a:ea typeface="黑体" panose="02010609060101010101" charset="-122"/>
                    <a:sym typeface="+mn-ea"/>
                  </a:rPr>
                  <a:t>;</a:t>
                </a:r>
                <a:r>
                  <a:rPr lang="zh-CN" altLang="en-US" sz="2000">
                    <a:latin typeface="黑体" panose="02010609060101010101" charset="-122"/>
                    <a:ea typeface="黑体" panose="02010609060101010101" charset="-122"/>
                    <a:sym typeface="+mn-ea"/>
                  </a:rPr>
                  <a:t>客户为先</a:t>
                </a:r>
                <a:r>
                  <a:rPr lang="en-US" altLang="zh-CN" sz="2000">
                    <a:latin typeface="黑体" panose="02010609060101010101" charset="-122"/>
                    <a:ea typeface="黑体" panose="02010609060101010101" charset="-122"/>
                    <a:sym typeface="+mn-ea"/>
                  </a:rPr>
                  <a:t>;</a:t>
                </a:r>
                <a:r>
                  <a:rPr lang="zh-CN" altLang="en-US" sz="2000">
                    <a:latin typeface="黑体" panose="02010609060101010101" charset="-122"/>
                    <a:ea typeface="黑体" panose="02010609060101010101" charset="-122"/>
                    <a:sym typeface="+mn-ea"/>
                  </a:rPr>
                  <a:t>激情</a:t>
                </a:r>
              </a:p>
              <a:p>
                <a:pPr indent="0" algn="l" fontAlgn="auto">
                  <a:lnSpc>
                    <a:spcPct val="150000"/>
                  </a:lnSpc>
                </a:pPr>
                <a:r>
                  <a:rPr lang="zh-CN" altLang="en-US" sz="2000">
                    <a:latin typeface="黑体" panose="02010609060101010101" charset="-122"/>
                    <a:ea typeface="黑体" panose="02010609060101010101" charset="-122"/>
                    <a:sym typeface="+mn-ea"/>
                  </a:rPr>
                  <a:t>团队精神</a:t>
                </a:r>
                <a:r>
                  <a:rPr lang="en-US" altLang="zh-CN" sz="2000">
                    <a:latin typeface="黑体" panose="02010609060101010101" charset="-122"/>
                    <a:ea typeface="黑体" panose="02010609060101010101" charset="-122"/>
                    <a:sym typeface="+mn-ea"/>
                  </a:rPr>
                  <a:t>;</a:t>
                </a:r>
                <a:r>
                  <a:rPr lang="zh-CN" altLang="en-US" sz="2000">
                    <a:latin typeface="黑体" panose="02010609060101010101" charset="-122"/>
                    <a:ea typeface="黑体" panose="02010609060101010101" charset="-122"/>
                    <a:sym typeface="+mn-ea"/>
                  </a:rPr>
                  <a:t>追求超越</a:t>
                </a:r>
                <a:endParaRPr kumimoji="0" lang="zh-CN" altLang="en-US" sz="2000" b="0" i="0" u="none" strike="noStrike" kern="1200" cap="none" spc="0" normalizeH="0" baseline="0" noProof="0" dirty="0">
                  <a:ln>
                    <a:noFill/>
                  </a:ln>
                  <a:effectLst/>
                  <a:uLnTx/>
                  <a:uFillTx/>
                  <a:latin typeface="黑体" panose="02010609060101010101" charset="-122"/>
                  <a:ea typeface="黑体" panose="02010609060101010101" charset="-122"/>
                  <a:cs typeface="OPPOSans R" panose="00020600040101010101" pitchFamily="18" charset="-122"/>
                  <a:sym typeface="+mn-ea"/>
                </a:endParaRPr>
              </a:p>
            </p:txBody>
          </p:sp>
          <p:sp>
            <p:nvSpPr>
              <p:cNvPr id="49" name="文本框 48"/>
              <p:cNvSpPr txBox="1"/>
              <p:nvPr/>
            </p:nvSpPr>
            <p:spPr>
              <a:xfrm>
                <a:off x="969609" y="1310217"/>
                <a:ext cx="2567770" cy="584775"/>
              </a:xfrm>
              <a:prstGeom prst="rect">
                <a:avLst/>
              </a:prstGeom>
              <a:noFill/>
            </p:spPr>
            <p:txBody>
              <a:bodyPr wrap="square">
                <a:spAutoFit/>
              </a:bodyPr>
              <a:lstStyle/>
              <a:p>
                <a:pPr algn="ctr"/>
                <a:r>
                  <a:rPr lang="en-US" altLang="zh-CN" sz="3200" dirty="0">
                    <a:solidFill>
                      <a:srgbClr val="E91B35"/>
                    </a:solidFill>
                    <a:latin typeface="优设标题黑" panose="00000500000000000000" pitchFamily="2" charset="-122"/>
                    <a:ea typeface="优设标题黑" panose="00000500000000000000" pitchFamily="2" charset="-122"/>
                    <a:sym typeface="优设标题黑" panose="00000500000000000000" pitchFamily="2" charset="-122"/>
                  </a:rPr>
                  <a:t>03</a:t>
                </a:r>
                <a:endParaRPr lang="zh-CN" altLang="en-US" sz="3200" dirty="0">
                  <a:solidFill>
                    <a:srgbClr val="E91B35"/>
                  </a:solidFill>
                  <a:latin typeface="优设标题黑" panose="00000500000000000000" pitchFamily="2" charset="-122"/>
                  <a:ea typeface="优设标题黑" panose="00000500000000000000" pitchFamily="2" charset="-122"/>
                  <a:sym typeface="优设标题黑" panose="00000500000000000000" pitchFamily="2" charset="-122"/>
                </a:endParaRPr>
              </a:p>
            </p:txBody>
          </p:sp>
        </p:gr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椭圆 20"/>
          <p:cNvSpPr/>
          <p:nvPr/>
        </p:nvSpPr>
        <p:spPr>
          <a:xfrm>
            <a:off x="5304089" y="1340306"/>
            <a:ext cx="2030941" cy="2030936"/>
          </a:xfrm>
          <a:prstGeom prst="ellipse">
            <a:avLst/>
          </a:prstGeom>
          <a:solidFill>
            <a:srgbClr val="DA0000"/>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latin typeface="黑体" panose="02010609060101010101" charset="-122"/>
                <a:ea typeface="黑体" panose="02010609060101010101" charset="-122"/>
              </a:rPr>
              <a:t>核心价值观</a:t>
            </a:r>
          </a:p>
        </p:txBody>
      </p:sp>
      <p:sp>
        <p:nvSpPr>
          <p:cNvPr id="27" name="椭圆 26"/>
          <p:cNvSpPr/>
          <p:nvPr/>
        </p:nvSpPr>
        <p:spPr>
          <a:xfrm>
            <a:off x="191770" y="4068445"/>
            <a:ext cx="1144270" cy="1127760"/>
          </a:xfrm>
          <a:prstGeom prst="ellipse">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黑体" panose="02010609060101010101" charset="-122"/>
                <a:ea typeface="黑体" panose="02010609060101010101" charset="-122"/>
                <a:cs typeface="汉仪旗黑-55简" panose="00020600040101010101" charset="-128"/>
              </a:rPr>
              <a:t>诚信</a:t>
            </a:r>
          </a:p>
        </p:txBody>
      </p:sp>
      <p:sp>
        <p:nvSpPr>
          <p:cNvPr id="29" name="文本框 28"/>
          <p:cNvSpPr txBox="1"/>
          <p:nvPr/>
        </p:nvSpPr>
        <p:spPr>
          <a:xfrm>
            <a:off x="-383540" y="5196205"/>
            <a:ext cx="2437765" cy="1074420"/>
          </a:xfrm>
          <a:prstGeom prst="rect">
            <a:avLst/>
          </a:prstGeom>
          <a:noFill/>
          <a:ln>
            <a:noFill/>
          </a:ln>
        </p:spPr>
        <p:txBody>
          <a:bodyPr wrap="square" rtlCol="0">
            <a:noAutofit/>
          </a:bodyPr>
          <a:lstStyle/>
          <a:p>
            <a:pPr indent="0" algn="ctr" fontAlgn="auto">
              <a:lnSpc>
                <a:spcPct val="150000"/>
              </a:lnSpc>
            </a:pPr>
            <a:r>
              <a:rPr lang="zh-CN" altLang="en-US" sz="2000" dirty="0">
                <a:solidFill>
                  <a:schemeClr val="tx1">
                    <a:lumMod val="75000"/>
                    <a:lumOff val="25000"/>
                  </a:schemeClr>
                </a:solidFill>
                <a:latin typeface="黑体" panose="02010609060101010101" charset="-122"/>
                <a:ea typeface="黑体" panose="02010609060101010101" charset="-122"/>
                <a:cs typeface="汉仪旗黑-55简" panose="00020600040101010101" charset="-128"/>
              </a:rPr>
              <a:t>内部坦白</a:t>
            </a:r>
          </a:p>
          <a:p>
            <a:pPr indent="0" algn="ctr" fontAlgn="auto">
              <a:lnSpc>
                <a:spcPct val="150000"/>
              </a:lnSpc>
            </a:pPr>
            <a:r>
              <a:rPr lang="zh-CN" altLang="en-US" sz="2000" dirty="0">
                <a:solidFill>
                  <a:schemeClr val="tx1">
                    <a:lumMod val="75000"/>
                    <a:lumOff val="25000"/>
                  </a:schemeClr>
                </a:solidFill>
                <a:latin typeface="黑体" panose="02010609060101010101" charset="-122"/>
                <a:ea typeface="黑体" panose="02010609060101010101" charset="-122"/>
                <a:cs typeface="汉仪旗黑-55简" panose="00020600040101010101" charset="-128"/>
              </a:rPr>
              <a:t>诚实守信</a:t>
            </a:r>
          </a:p>
        </p:txBody>
      </p:sp>
      <p:sp>
        <p:nvSpPr>
          <p:cNvPr id="30" name="椭圆 29"/>
          <p:cNvSpPr/>
          <p:nvPr/>
        </p:nvSpPr>
        <p:spPr>
          <a:xfrm>
            <a:off x="2333625" y="3998595"/>
            <a:ext cx="1174750" cy="1128395"/>
          </a:xfrm>
          <a:prstGeom prst="ellipse">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bg1"/>
                </a:solidFill>
                <a:latin typeface="黑体" panose="02010609060101010101" charset="-122"/>
                <a:ea typeface="黑体" panose="02010609060101010101" charset="-122"/>
                <a:cs typeface="汉仪旗黑-55简" panose="00020600040101010101" charset="-128"/>
              </a:rPr>
              <a:t>客户为先</a:t>
            </a:r>
          </a:p>
        </p:txBody>
      </p:sp>
      <p:sp>
        <p:nvSpPr>
          <p:cNvPr id="33" name="文本框 32"/>
          <p:cNvSpPr txBox="1"/>
          <p:nvPr/>
        </p:nvSpPr>
        <p:spPr>
          <a:xfrm>
            <a:off x="1473200" y="5156835"/>
            <a:ext cx="2944495" cy="1014730"/>
          </a:xfrm>
          <a:prstGeom prst="rect">
            <a:avLst/>
          </a:prstGeom>
          <a:noFill/>
          <a:ln>
            <a:noFill/>
          </a:ln>
        </p:spPr>
        <p:txBody>
          <a:bodyPr wrap="square" rtlCol="0">
            <a:spAutoFit/>
          </a:bodyPr>
          <a:lstStyle/>
          <a:p>
            <a:pPr indent="0" algn="ctr" fontAlgn="auto">
              <a:lnSpc>
                <a:spcPct val="150000"/>
              </a:lnSpc>
            </a:pPr>
            <a:r>
              <a:rPr lang="zh-CN" altLang="en-US" sz="2000" dirty="0">
                <a:solidFill>
                  <a:schemeClr val="tx1">
                    <a:lumMod val="75000"/>
                    <a:lumOff val="25000"/>
                  </a:schemeClr>
                </a:solidFill>
                <a:latin typeface="黑体" panose="02010609060101010101" charset="-122"/>
                <a:ea typeface="黑体" panose="02010609060101010101" charset="-122"/>
                <a:cs typeface="汉仪旗黑-55简" panose="00020600040101010101" charset="-128"/>
              </a:rPr>
              <a:t>客户利益第一</a:t>
            </a:r>
          </a:p>
          <a:p>
            <a:pPr indent="0" algn="ctr" fontAlgn="auto">
              <a:lnSpc>
                <a:spcPct val="150000"/>
              </a:lnSpc>
            </a:pPr>
            <a:r>
              <a:rPr lang="zh-CN" altLang="en-US" sz="2000" dirty="0">
                <a:solidFill>
                  <a:schemeClr val="tx1">
                    <a:lumMod val="75000"/>
                    <a:lumOff val="25000"/>
                  </a:schemeClr>
                </a:solidFill>
                <a:latin typeface="黑体" panose="02010609060101010101" charset="-122"/>
                <a:ea typeface="黑体" panose="02010609060101010101" charset="-122"/>
                <a:cs typeface="汉仪旗黑-55简" panose="00020600040101010101" charset="-128"/>
              </a:rPr>
              <a:t>为客户着想</a:t>
            </a:r>
          </a:p>
        </p:txBody>
      </p:sp>
      <p:sp>
        <p:nvSpPr>
          <p:cNvPr id="34" name="椭圆 33"/>
          <p:cNvSpPr/>
          <p:nvPr/>
        </p:nvSpPr>
        <p:spPr>
          <a:xfrm>
            <a:off x="7248525" y="3998595"/>
            <a:ext cx="1146810" cy="1129030"/>
          </a:xfrm>
          <a:prstGeom prst="ellipse">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黑体" panose="02010609060101010101" charset="-122"/>
                <a:ea typeface="黑体" panose="02010609060101010101" charset="-122"/>
                <a:cs typeface="汉仪旗黑-55简" panose="00020600040101010101" charset="-128"/>
              </a:rPr>
              <a:t>学习</a:t>
            </a:r>
          </a:p>
        </p:txBody>
      </p:sp>
      <p:sp>
        <p:nvSpPr>
          <p:cNvPr id="7" name="双大括号 6"/>
          <p:cNvSpPr/>
          <p:nvPr/>
        </p:nvSpPr>
        <p:spPr>
          <a:xfrm rot="5400000">
            <a:off x="5962650" y="-1860550"/>
            <a:ext cx="621665" cy="11236325"/>
          </a:xfrm>
          <a:custGeom>
            <a:avLst/>
            <a:gdLst>
              <a:gd name="connsiteX0" fmla="*/ 375293 w 2583867"/>
              <a:gd name="connsiteY0" fmla="*/ 2251848 h 2251848"/>
              <a:gd name="connsiteX1" fmla="*/ 187647 w 2583867"/>
              <a:gd name="connsiteY1" fmla="*/ 2064202 h 2251848"/>
              <a:gd name="connsiteX2" fmla="*/ 187646 w 2583867"/>
              <a:gd name="connsiteY2" fmla="*/ 1313570 h 2251848"/>
              <a:gd name="connsiteX3" fmla="*/ 0 w 2583867"/>
              <a:gd name="connsiteY3" fmla="*/ 1125924 h 2251848"/>
              <a:gd name="connsiteX4" fmla="*/ 187646 w 2583867"/>
              <a:gd name="connsiteY4" fmla="*/ 938278 h 2251848"/>
              <a:gd name="connsiteX5" fmla="*/ 187646 w 2583867"/>
              <a:gd name="connsiteY5" fmla="*/ 187646 h 2251848"/>
              <a:gd name="connsiteX6" fmla="*/ 375292 w 2583867"/>
              <a:gd name="connsiteY6" fmla="*/ 0 h 2251848"/>
              <a:gd name="connsiteX7" fmla="*/ 2208574 w 2583867"/>
              <a:gd name="connsiteY7" fmla="*/ 0 h 2251848"/>
              <a:gd name="connsiteX8" fmla="*/ 2396220 w 2583867"/>
              <a:gd name="connsiteY8" fmla="*/ 187646 h 2251848"/>
              <a:gd name="connsiteX9" fmla="*/ 2396221 w 2583867"/>
              <a:gd name="connsiteY9" fmla="*/ 938278 h 2251848"/>
              <a:gd name="connsiteX10" fmla="*/ 2583867 w 2583867"/>
              <a:gd name="connsiteY10" fmla="*/ 1125924 h 2251848"/>
              <a:gd name="connsiteX11" fmla="*/ 2396221 w 2583867"/>
              <a:gd name="connsiteY11" fmla="*/ 1313570 h 2251848"/>
              <a:gd name="connsiteX12" fmla="*/ 2396221 w 2583867"/>
              <a:gd name="connsiteY12" fmla="*/ 2064202 h 2251848"/>
              <a:gd name="connsiteX13" fmla="*/ 2208575 w 2583867"/>
              <a:gd name="connsiteY13" fmla="*/ 2251848 h 2251848"/>
              <a:gd name="connsiteX14" fmla="*/ 375293 w 2583867"/>
              <a:gd name="connsiteY14" fmla="*/ 2251848 h 2251848"/>
              <a:gd name="connsiteX0-1" fmla="*/ 375293 w 2583867"/>
              <a:gd name="connsiteY0-2" fmla="*/ 2251848 h 2251848"/>
              <a:gd name="connsiteX1-3" fmla="*/ 187647 w 2583867"/>
              <a:gd name="connsiteY1-4" fmla="*/ 2064202 h 2251848"/>
              <a:gd name="connsiteX2-5" fmla="*/ 187646 w 2583867"/>
              <a:gd name="connsiteY2-6" fmla="*/ 1313570 h 2251848"/>
              <a:gd name="connsiteX3-7" fmla="*/ 0 w 2583867"/>
              <a:gd name="connsiteY3-8" fmla="*/ 1125924 h 2251848"/>
              <a:gd name="connsiteX4-9" fmla="*/ 187646 w 2583867"/>
              <a:gd name="connsiteY4-10" fmla="*/ 938278 h 2251848"/>
              <a:gd name="connsiteX5-11" fmla="*/ 187646 w 2583867"/>
              <a:gd name="connsiteY5-12" fmla="*/ 187646 h 2251848"/>
              <a:gd name="connsiteX6-13" fmla="*/ 375292 w 2583867"/>
              <a:gd name="connsiteY6-14" fmla="*/ 0 h 2251848"/>
              <a:gd name="connsiteX7-15" fmla="*/ 2208574 w 2583867"/>
              <a:gd name="connsiteY7-16" fmla="*/ 0 h 2251848"/>
              <a:gd name="connsiteX8-17" fmla="*/ 2396220 w 2583867"/>
              <a:gd name="connsiteY8-18" fmla="*/ 187646 h 2251848"/>
              <a:gd name="connsiteX9-19" fmla="*/ 2396221 w 2583867"/>
              <a:gd name="connsiteY9-20" fmla="*/ 938278 h 2251848"/>
              <a:gd name="connsiteX10-21" fmla="*/ 2583867 w 2583867"/>
              <a:gd name="connsiteY10-22" fmla="*/ 1125924 h 2251848"/>
              <a:gd name="connsiteX11-23" fmla="*/ 2396221 w 2583867"/>
              <a:gd name="connsiteY11-24" fmla="*/ 1313570 h 2251848"/>
              <a:gd name="connsiteX12-25" fmla="*/ 2396221 w 2583867"/>
              <a:gd name="connsiteY12-26" fmla="*/ 2064202 h 2251848"/>
              <a:gd name="connsiteX13-27" fmla="*/ 2208575 w 2583867"/>
              <a:gd name="connsiteY13-28" fmla="*/ 2251848 h 2251848"/>
              <a:gd name="connsiteX0-29" fmla="*/ 375293 w 2583867"/>
              <a:gd name="connsiteY0-30" fmla="*/ 2251848 h 2251848"/>
              <a:gd name="connsiteX1-31" fmla="*/ 187647 w 2583867"/>
              <a:gd name="connsiteY1-32" fmla="*/ 2064202 h 2251848"/>
              <a:gd name="connsiteX2-33" fmla="*/ 187646 w 2583867"/>
              <a:gd name="connsiteY2-34" fmla="*/ 1313570 h 2251848"/>
              <a:gd name="connsiteX3-35" fmla="*/ 0 w 2583867"/>
              <a:gd name="connsiteY3-36" fmla="*/ 1125924 h 2251848"/>
              <a:gd name="connsiteX4-37" fmla="*/ 187646 w 2583867"/>
              <a:gd name="connsiteY4-38" fmla="*/ 938278 h 2251848"/>
              <a:gd name="connsiteX5-39" fmla="*/ 187646 w 2583867"/>
              <a:gd name="connsiteY5-40" fmla="*/ 187646 h 2251848"/>
              <a:gd name="connsiteX6-41" fmla="*/ 375292 w 2583867"/>
              <a:gd name="connsiteY6-42" fmla="*/ 0 h 2251848"/>
              <a:gd name="connsiteX7-43" fmla="*/ 2208574 w 2583867"/>
              <a:gd name="connsiteY7-44" fmla="*/ 0 h 2251848"/>
              <a:gd name="connsiteX8-45" fmla="*/ 2396220 w 2583867"/>
              <a:gd name="connsiteY8-46" fmla="*/ 187646 h 2251848"/>
              <a:gd name="connsiteX9-47" fmla="*/ 2396221 w 2583867"/>
              <a:gd name="connsiteY9-48" fmla="*/ 938278 h 2251848"/>
              <a:gd name="connsiteX10-49" fmla="*/ 2583867 w 2583867"/>
              <a:gd name="connsiteY10-50" fmla="*/ 1125924 h 2251848"/>
              <a:gd name="connsiteX11-51" fmla="*/ 2396221 w 2583867"/>
              <a:gd name="connsiteY11-52" fmla="*/ 1313570 h 2251848"/>
              <a:gd name="connsiteX12-53" fmla="*/ 2396221 w 2583867"/>
              <a:gd name="connsiteY12-54" fmla="*/ 2064202 h 2251848"/>
              <a:gd name="connsiteX13-55" fmla="*/ 2208575 w 2583867"/>
              <a:gd name="connsiteY13-56" fmla="*/ 2251848 h 2251848"/>
              <a:gd name="connsiteX14-57" fmla="*/ 375293 w 2583867"/>
              <a:gd name="connsiteY14-58" fmla="*/ 2251848 h 2251848"/>
              <a:gd name="connsiteX0-59" fmla="*/ 375293 w 2583867"/>
              <a:gd name="connsiteY0-60" fmla="*/ 2251848 h 2251848"/>
              <a:gd name="connsiteX1-61" fmla="*/ 187647 w 2583867"/>
              <a:gd name="connsiteY1-62" fmla="*/ 2064202 h 2251848"/>
              <a:gd name="connsiteX2-63" fmla="*/ 187646 w 2583867"/>
              <a:gd name="connsiteY2-64" fmla="*/ 1313570 h 2251848"/>
              <a:gd name="connsiteX3-65" fmla="*/ 0 w 2583867"/>
              <a:gd name="connsiteY3-66" fmla="*/ 1125924 h 2251848"/>
              <a:gd name="connsiteX4-67" fmla="*/ 187646 w 2583867"/>
              <a:gd name="connsiteY4-68" fmla="*/ 938278 h 2251848"/>
              <a:gd name="connsiteX5-69" fmla="*/ 187646 w 2583867"/>
              <a:gd name="connsiteY5-70" fmla="*/ 187646 h 2251848"/>
              <a:gd name="connsiteX6-71" fmla="*/ 375292 w 2583867"/>
              <a:gd name="connsiteY6-72" fmla="*/ 0 h 2251848"/>
              <a:gd name="connsiteX7-73" fmla="*/ 2208574 w 2583867"/>
              <a:gd name="connsiteY7-74" fmla="*/ 672353 h 2251848"/>
              <a:gd name="connsiteX8-75" fmla="*/ 2396220 w 2583867"/>
              <a:gd name="connsiteY8-76" fmla="*/ 187646 h 2251848"/>
              <a:gd name="connsiteX9-77" fmla="*/ 2396221 w 2583867"/>
              <a:gd name="connsiteY9-78" fmla="*/ 938278 h 2251848"/>
              <a:gd name="connsiteX10-79" fmla="*/ 2583867 w 2583867"/>
              <a:gd name="connsiteY10-80" fmla="*/ 1125924 h 2251848"/>
              <a:gd name="connsiteX11-81" fmla="*/ 2396221 w 2583867"/>
              <a:gd name="connsiteY11-82" fmla="*/ 1313570 h 2251848"/>
              <a:gd name="connsiteX12-83" fmla="*/ 2396221 w 2583867"/>
              <a:gd name="connsiteY12-84" fmla="*/ 2064202 h 2251848"/>
              <a:gd name="connsiteX13-85" fmla="*/ 2208575 w 2583867"/>
              <a:gd name="connsiteY13-86" fmla="*/ 2251848 h 2251848"/>
              <a:gd name="connsiteX0-87" fmla="*/ 375293 w 2583867"/>
              <a:gd name="connsiteY0-88" fmla="*/ 2251848 h 2251848"/>
              <a:gd name="connsiteX1-89" fmla="*/ 187647 w 2583867"/>
              <a:gd name="connsiteY1-90" fmla="*/ 2064202 h 2251848"/>
              <a:gd name="connsiteX2-91" fmla="*/ 187646 w 2583867"/>
              <a:gd name="connsiteY2-92" fmla="*/ 1313570 h 2251848"/>
              <a:gd name="connsiteX3-93" fmla="*/ 0 w 2583867"/>
              <a:gd name="connsiteY3-94" fmla="*/ 1125924 h 2251848"/>
              <a:gd name="connsiteX4-95" fmla="*/ 187646 w 2583867"/>
              <a:gd name="connsiteY4-96" fmla="*/ 938278 h 2251848"/>
              <a:gd name="connsiteX5-97" fmla="*/ 187646 w 2583867"/>
              <a:gd name="connsiteY5-98" fmla="*/ 187646 h 2251848"/>
              <a:gd name="connsiteX6-99" fmla="*/ 375292 w 2583867"/>
              <a:gd name="connsiteY6-100" fmla="*/ 0 h 2251848"/>
              <a:gd name="connsiteX7-101" fmla="*/ 2065139 w 2583867"/>
              <a:gd name="connsiteY7-102" fmla="*/ 950259 h 2251848"/>
              <a:gd name="connsiteX8-103" fmla="*/ 2396220 w 2583867"/>
              <a:gd name="connsiteY8-104" fmla="*/ 187646 h 2251848"/>
              <a:gd name="connsiteX9-105" fmla="*/ 2396221 w 2583867"/>
              <a:gd name="connsiteY9-106" fmla="*/ 938278 h 2251848"/>
              <a:gd name="connsiteX10-107" fmla="*/ 2583867 w 2583867"/>
              <a:gd name="connsiteY10-108" fmla="*/ 1125924 h 2251848"/>
              <a:gd name="connsiteX11-109" fmla="*/ 2396221 w 2583867"/>
              <a:gd name="connsiteY11-110" fmla="*/ 1313570 h 2251848"/>
              <a:gd name="connsiteX12-111" fmla="*/ 2396221 w 2583867"/>
              <a:gd name="connsiteY12-112" fmla="*/ 2064202 h 2251848"/>
              <a:gd name="connsiteX13-113" fmla="*/ 2208575 w 2583867"/>
              <a:gd name="connsiteY13-114" fmla="*/ 2251848 h 2251848"/>
              <a:gd name="connsiteX14-115" fmla="*/ 375293 w 2583867"/>
              <a:gd name="connsiteY14-116" fmla="*/ 2251848 h 2251848"/>
              <a:gd name="connsiteX0-117" fmla="*/ 375293 w 2583867"/>
              <a:gd name="connsiteY0-118" fmla="*/ 2251848 h 2251848"/>
              <a:gd name="connsiteX1-119" fmla="*/ 187647 w 2583867"/>
              <a:gd name="connsiteY1-120" fmla="*/ 2064202 h 2251848"/>
              <a:gd name="connsiteX2-121" fmla="*/ 187646 w 2583867"/>
              <a:gd name="connsiteY2-122" fmla="*/ 1313570 h 2251848"/>
              <a:gd name="connsiteX3-123" fmla="*/ 0 w 2583867"/>
              <a:gd name="connsiteY3-124" fmla="*/ 1125924 h 2251848"/>
              <a:gd name="connsiteX4-125" fmla="*/ 187646 w 2583867"/>
              <a:gd name="connsiteY4-126" fmla="*/ 938278 h 2251848"/>
              <a:gd name="connsiteX5-127" fmla="*/ 187646 w 2583867"/>
              <a:gd name="connsiteY5-128" fmla="*/ 187646 h 2251848"/>
              <a:gd name="connsiteX6-129" fmla="*/ 375292 w 2583867"/>
              <a:gd name="connsiteY6-130" fmla="*/ 0 h 2251848"/>
              <a:gd name="connsiteX7-131" fmla="*/ 2208574 w 2583867"/>
              <a:gd name="connsiteY7-132" fmla="*/ 672353 h 2251848"/>
              <a:gd name="connsiteX8-133" fmla="*/ 2396220 w 2583867"/>
              <a:gd name="connsiteY8-134" fmla="*/ 187646 h 2251848"/>
              <a:gd name="connsiteX9-135" fmla="*/ 2396221 w 2583867"/>
              <a:gd name="connsiteY9-136" fmla="*/ 938278 h 2251848"/>
              <a:gd name="connsiteX10-137" fmla="*/ 2583867 w 2583867"/>
              <a:gd name="connsiteY10-138" fmla="*/ 1125924 h 2251848"/>
              <a:gd name="connsiteX11-139" fmla="*/ 2396221 w 2583867"/>
              <a:gd name="connsiteY11-140" fmla="*/ 1313570 h 2251848"/>
              <a:gd name="connsiteX12-141" fmla="*/ 2396221 w 2583867"/>
              <a:gd name="connsiteY12-142" fmla="*/ 2064202 h 2251848"/>
              <a:gd name="connsiteX13-143" fmla="*/ 2208575 w 2583867"/>
              <a:gd name="connsiteY13-144" fmla="*/ 2251848 h 2251848"/>
              <a:gd name="connsiteX0-145" fmla="*/ 375293 w 2583867"/>
              <a:gd name="connsiteY0-146" fmla="*/ 2251848 h 2251848"/>
              <a:gd name="connsiteX1-147" fmla="*/ 187647 w 2583867"/>
              <a:gd name="connsiteY1-148" fmla="*/ 2064202 h 2251848"/>
              <a:gd name="connsiteX2-149" fmla="*/ 187646 w 2583867"/>
              <a:gd name="connsiteY2-150" fmla="*/ 1313570 h 2251848"/>
              <a:gd name="connsiteX3-151" fmla="*/ 0 w 2583867"/>
              <a:gd name="connsiteY3-152" fmla="*/ 1125924 h 2251848"/>
              <a:gd name="connsiteX4-153" fmla="*/ 187646 w 2583867"/>
              <a:gd name="connsiteY4-154" fmla="*/ 938278 h 2251848"/>
              <a:gd name="connsiteX5-155" fmla="*/ 187646 w 2583867"/>
              <a:gd name="connsiteY5-156" fmla="*/ 187646 h 2251848"/>
              <a:gd name="connsiteX6-157" fmla="*/ 375292 w 2583867"/>
              <a:gd name="connsiteY6-158" fmla="*/ 0 h 2251848"/>
              <a:gd name="connsiteX7-159" fmla="*/ 2396220 w 2583867"/>
              <a:gd name="connsiteY7-160" fmla="*/ 187646 h 2251848"/>
              <a:gd name="connsiteX8-161" fmla="*/ 2396221 w 2583867"/>
              <a:gd name="connsiteY8-162" fmla="*/ 938278 h 2251848"/>
              <a:gd name="connsiteX9-163" fmla="*/ 2583867 w 2583867"/>
              <a:gd name="connsiteY9-164" fmla="*/ 1125924 h 2251848"/>
              <a:gd name="connsiteX10-165" fmla="*/ 2396221 w 2583867"/>
              <a:gd name="connsiteY10-166" fmla="*/ 1313570 h 2251848"/>
              <a:gd name="connsiteX11-167" fmla="*/ 2396221 w 2583867"/>
              <a:gd name="connsiteY11-168" fmla="*/ 2064202 h 2251848"/>
              <a:gd name="connsiteX12-169" fmla="*/ 2208575 w 2583867"/>
              <a:gd name="connsiteY12-170" fmla="*/ 2251848 h 2251848"/>
              <a:gd name="connsiteX13-171" fmla="*/ 375293 w 2583867"/>
              <a:gd name="connsiteY13-172" fmla="*/ 2251848 h 2251848"/>
              <a:gd name="connsiteX0-173" fmla="*/ 375293 w 2583867"/>
              <a:gd name="connsiteY0-174" fmla="*/ 2251848 h 2251848"/>
              <a:gd name="connsiteX1-175" fmla="*/ 187647 w 2583867"/>
              <a:gd name="connsiteY1-176" fmla="*/ 2064202 h 2251848"/>
              <a:gd name="connsiteX2-177" fmla="*/ 187646 w 2583867"/>
              <a:gd name="connsiteY2-178" fmla="*/ 1313570 h 2251848"/>
              <a:gd name="connsiteX3-179" fmla="*/ 0 w 2583867"/>
              <a:gd name="connsiteY3-180" fmla="*/ 1125924 h 2251848"/>
              <a:gd name="connsiteX4-181" fmla="*/ 187646 w 2583867"/>
              <a:gd name="connsiteY4-182" fmla="*/ 938278 h 2251848"/>
              <a:gd name="connsiteX5-183" fmla="*/ 187646 w 2583867"/>
              <a:gd name="connsiteY5-184" fmla="*/ 187646 h 2251848"/>
              <a:gd name="connsiteX6-185" fmla="*/ 375292 w 2583867"/>
              <a:gd name="connsiteY6-186" fmla="*/ 0 h 2251848"/>
              <a:gd name="connsiteX7-187" fmla="*/ 2208574 w 2583867"/>
              <a:gd name="connsiteY7-188" fmla="*/ 672353 h 2251848"/>
              <a:gd name="connsiteX8-189" fmla="*/ 2396220 w 2583867"/>
              <a:gd name="connsiteY8-190" fmla="*/ 187646 h 2251848"/>
              <a:gd name="connsiteX9-191" fmla="*/ 2396221 w 2583867"/>
              <a:gd name="connsiteY9-192" fmla="*/ 938278 h 2251848"/>
              <a:gd name="connsiteX10-193" fmla="*/ 2583867 w 2583867"/>
              <a:gd name="connsiteY10-194" fmla="*/ 1125924 h 2251848"/>
              <a:gd name="connsiteX11-195" fmla="*/ 2396221 w 2583867"/>
              <a:gd name="connsiteY11-196" fmla="*/ 1313570 h 2251848"/>
              <a:gd name="connsiteX12-197" fmla="*/ 2396221 w 2583867"/>
              <a:gd name="connsiteY12-198" fmla="*/ 2064202 h 2251848"/>
              <a:gd name="connsiteX13-199" fmla="*/ 2208575 w 2583867"/>
              <a:gd name="connsiteY13-200" fmla="*/ 2251848 h 2251848"/>
              <a:gd name="connsiteX0-201" fmla="*/ 375293 w 2583867"/>
              <a:gd name="connsiteY0-202" fmla="*/ 2251848 h 2251848"/>
              <a:gd name="connsiteX1-203" fmla="*/ 187647 w 2583867"/>
              <a:gd name="connsiteY1-204" fmla="*/ 2064202 h 2251848"/>
              <a:gd name="connsiteX2-205" fmla="*/ 187646 w 2583867"/>
              <a:gd name="connsiteY2-206" fmla="*/ 1313570 h 2251848"/>
              <a:gd name="connsiteX3-207" fmla="*/ 0 w 2583867"/>
              <a:gd name="connsiteY3-208" fmla="*/ 1125924 h 2251848"/>
              <a:gd name="connsiteX4-209" fmla="*/ 187646 w 2583867"/>
              <a:gd name="connsiteY4-210" fmla="*/ 938278 h 2251848"/>
              <a:gd name="connsiteX5-211" fmla="*/ 187646 w 2583867"/>
              <a:gd name="connsiteY5-212" fmla="*/ 187646 h 2251848"/>
              <a:gd name="connsiteX6-213" fmla="*/ 375292 w 2583867"/>
              <a:gd name="connsiteY6-214" fmla="*/ 0 h 2251848"/>
              <a:gd name="connsiteX7-215" fmla="*/ 2396220 w 2583867"/>
              <a:gd name="connsiteY7-216" fmla="*/ 187646 h 2251848"/>
              <a:gd name="connsiteX8-217" fmla="*/ 2396221 w 2583867"/>
              <a:gd name="connsiteY8-218" fmla="*/ 938278 h 2251848"/>
              <a:gd name="connsiteX9-219" fmla="*/ 2583867 w 2583867"/>
              <a:gd name="connsiteY9-220" fmla="*/ 1125924 h 2251848"/>
              <a:gd name="connsiteX10-221" fmla="*/ 2396221 w 2583867"/>
              <a:gd name="connsiteY10-222" fmla="*/ 1313570 h 2251848"/>
              <a:gd name="connsiteX11-223" fmla="*/ 2396221 w 2583867"/>
              <a:gd name="connsiteY11-224" fmla="*/ 2064202 h 2251848"/>
              <a:gd name="connsiteX12-225" fmla="*/ 2208575 w 2583867"/>
              <a:gd name="connsiteY12-226" fmla="*/ 2251848 h 2251848"/>
              <a:gd name="connsiteX13-227" fmla="*/ 375293 w 2583867"/>
              <a:gd name="connsiteY13-228" fmla="*/ 2251848 h 2251848"/>
              <a:gd name="connsiteX0-229" fmla="*/ 375293 w 2583867"/>
              <a:gd name="connsiteY0-230" fmla="*/ 2251848 h 2251848"/>
              <a:gd name="connsiteX1-231" fmla="*/ 187647 w 2583867"/>
              <a:gd name="connsiteY1-232" fmla="*/ 2064202 h 2251848"/>
              <a:gd name="connsiteX2-233" fmla="*/ 187646 w 2583867"/>
              <a:gd name="connsiteY2-234" fmla="*/ 1313570 h 2251848"/>
              <a:gd name="connsiteX3-235" fmla="*/ 0 w 2583867"/>
              <a:gd name="connsiteY3-236" fmla="*/ 1125924 h 2251848"/>
              <a:gd name="connsiteX4-237" fmla="*/ 187646 w 2583867"/>
              <a:gd name="connsiteY4-238" fmla="*/ 938278 h 2251848"/>
              <a:gd name="connsiteX5-239" fmla="*/ 187646 w 2583867"/>
              <a:gd name="connsiteY5-240" fmla="*/ 187646 h 2251848"/>
              <a:gd name="connsiteX6-241" fmla="*/ 375292 w 2583867"/>
              <a:gd name="connsiteY6-242" fmla="*/ 0 h 2251848"/>
              <a:gd name="connsiteX7-243" fmla="*/ 2208574 w 2583867"/>
              <a:gd name="connsiteY7-244" fmla="*/ 672353 h 2251848"/>
              <a:gd name="connsiteX8-245" fmla="*/ 2396221 w 2583867"/>
              <a:gd name="connsiteY8-246" fmla="*/ 938278 h 2251848"/>
              <a:gd name="connsiteX9-247" fmla="*/ 2583867 w 2583867"/>
              <a:gd name="connsiteY9-248" fmla="*/ 1125924 h 2251848"/>
              <a:gd name="connsiteX10-249" fmla="*/ 2396221 w 2583867"/>
              <a:gd name="connsiteY10-250" fmla="*/ 1313570 h 2251848"/>
              <a:gd name="connsiteX11-251" fmla="*/ 2396221 w 2583867"/>
              <a:gd name="connsiteY11-252" fmla="*/ 2064202 h 2251848"/>
              <a:gd name="connsiteX12-253" fmla="*/ 2208575 w 2583867"/>
              <a:gd name="connsiteY12-254" fmla="*/ 2251848 h 2251848"/>
              <a:gd name="connsiteX0-255" fmla="*/ 375293 w 2583867"/>
              <a:gd name="connsiteY0-256" fmla="*/ 2251848 h 2251848"/>
              <a:gd name="connsiteX1-257" fmla="*/ 187647 w 2583867"/>
              <a:gd name="connsiteY1-258" fmla="*/ 2064202 h 2251848"/>
              <a:gd name="connsiteX2-259" fmla="*/ 187646 w 2583867"/>
              <a:gd name="connsiteY2-260" fmla="*/ 1313570 h 2251848"/>
              <a:gd name="connsiteX3-261" fmla="*/ 0 w 2583867"/>
              <a:gd name="connsiteY3-262" fmla="*/ 1125924 h 2251848"/>
              <a:gd name="connsiteX4-263" fmla="*/ 187646 w 2583867"/>
              <a:gd name="connsiteY4-264" fmla="*/ 938278 h 2251848"/>
              <a:gd name="connsiteX5-265" fmla="*/ 187646 w 2583867"/>
              <a:gd name="connsiteY5-266" fmla="*/ 187646 h 2251848"/>
              <a:gd name="connsiteX6-267" fmla="*/ 375292 w 2583867"/>
              <a:gd name="connsiteY6-268" fmla="*/ 0 h 2251848"/>
              <a:gd name="connsiteX7-269" fmla="*/ 2396220 w 2583867"/>
              <a:gd name="connsiteY7-270" fmla="*/ 187646 h 2251848"/>
              <a:gd name="connsiteX8-271" fmla="*/ 2396221 w 2583867"/>
              <a:gd name="connsiteY8-272" fmla="*/ 938278 h 2251848"/>
              <a:gd name="connsiteX9-273" fmla="*/ 2583867 w 2583867"/>
              <a:gd name="connsiteY9-274" fmla="*/ 1125924 h 2251848"/>
              <a:gd name="connsiteX10-275" fmla="*/ 2396221 w 2583867"/>
              <a:gd name="connsiteY10-276" fmla="*/ 1313570 h 2251848"/>
              <a:gd name="connsiteX11-277" fmla="*/ 2396221 w 2583867"/>
              <a:gd name="connsiteY11-278" fmla="*/ 2064202 h 2251848"/>
              <a:gd name="connsiteX12-279" fmla="*/ 2208575 w 2583867"/>
              <a:gd name="connsiteY12-280" fmla="*/ 2251848 h 2251848"/>
              <a:gd name="connsiteX13-281" fmla="*/ 375293 w 2583867"/>
              <a:gd name="connsiteY13-282" fmla="*/ 2251848 h 2251848"/>
              <a:gd name="connsiteX0-283" fmla="*/ 375293 w 2583867"/>
              <a:gd name="connsiteY0-284" fmla="*/ 2251848 h 2251848"/>
              <a:gd name="connsiteX1-285" fmla="*/ 187647 w 2583867"/>
              <a:gd name="connsiteY1-286" fmla="*/ 2064202 h 2251848"/>
              <a:gd name="connsiteX2-287" fmla="*/ 187646 w 2583867"/>
              <a:gd name="connsiteY2-288" fmla="*/ 1313570 h 2251848"/>
              <a:gd name="connsiteX3-289" fmla="*/ 0 w 2583867"/>
              <a:gd name="connsiteY3-290" fmla="*/ 1125924 h 2251848"/>
              <a:gd name="connsiteX4-291" fmla="*/ 187646 w 2583867"/>
              <a:gd name="connsiteY4-292" fmla="*/ 938278 h 2251848"/>
              <a:gd name="connsiteX5-293" fmla="*/ 187646 w 2583867"/>
              <a:gd name="connsiteY5-294" fmla="*/ 187646 h 2251848"/>
              <a:gd name="connsiteX6-295" fmla="*/ 375292 w 2583867"/>
              <a:gd name="connsiteY6-296" fmla="*/ 0 h 2251848"/>
              <a:gd name="connsiteX7-297" fmla="*/ 2208574 w 2583867"/>
              <a:gd name="connsiteY7-298" fmla="*/ 672353 h 2251848"/>
              <a:gd name="connsiteX8-299" fmla="*/ 2583867 w 2583867"/>
              <a:gd name="connsiteY8-300" fmla="*/ 1125924 h 2251848"/>
              <a:gd name="connsiteX9-301" fmla="*/ 2396221 w 2583867"/>
              <a:gd name="connsiteY9-302" fmla="*/ 1313570 h 2251848"/>
              <a:gd name="connsiteX10-303" fmla="*/ 2396221 w 2583867"/>
              <a:gd name="connsiteY10-304" fmla="*/ 2064202 h 2251848"/>
              <a:gd name="connsiteX11-305" fmla="*/ 2208575 w 2583867"/>
              <a:gd name="connsiteY11-306" fmla="*/ 2251848 h 2251848"/>
              <a:gd name="connsiteX0-307" fmla="*/ 375293 w 2628092"/>
              <a:gd name="connsiteY0-308" fmla="*/ 2251848 h 2251848"/>
              <a:gd name="connsiteX1-309" fmla="*/ 187647 w 2628092"/>
              <a:gd name="connsiteY1-310" fmla="*/ 2064202 h 2251848"/>
              <a:gd name="connsiteX2-311" fmla="*/ 187646 w 2628092"/>
              <a:gd name="connsiteY2-312" fmla="*/ 1313570 h 2251848"/>
              <a:gd name="connsiteX3-313" fmla="*/ 0 w 2628092"/>
              <a:gd name="connsiteY3-314" fmla="*/ 1125924 h 2251848"/>
              <a:gd name="connsiteX4-315" fmla="*/ 187646 w 2628092"/>
              <a:gd name="connsiteY4-316" fmla="*/ 938278 h 2251848"/>
              <a:gd name="connsiteX5-317" fmla="*/ 187646 w 2628092"/>
              <a:gd name="connsiteY5-318" fmla="*/ 187646 h 2251848"/>
              <a:gd name="connsiteX6-319" fmla="*/ 375292 w 2628092"/>
              <a:gd name="connsiteY6-320" fmla="*/ 0 h 2251848"/>
              <a:gd name="connsiteX7-321" fmla="*/ 2396220 w 2628092"/>
              <a:gd name="connsiteY7-322" fmla="*/ 187646 h 2251848"/>
              <a:gd name="connsiteX8-323" fmla="*/ 2583867 w 2628092"/>
              <a:gd name="connsiteY8-324" fmla="*/ 1125924 h 2251848"/>
              <a:gd name="connsiteX9-325" fmla="*/ 2396221 w 2628092"/>
              <a:gd name="connsiteY9-326" fmla="*/ 1313570 h 2251848"/>
              <a:gd name="connsiteX10-327" fmla="*/ 2396221 w 2628092"/>
              <a:gd name="connsiteY10-328" fmla="*/ 2064202 h 2251848"/>
              <a:gd name="connsiteX11-329" fmla="*/ 2208575 w 2628092"/>
              <a:gd name="connsiteY11-330" fmla="*/ 2251848 h 2251848"/>
              <a:gd name="connsiteX12-331" fmla="*/ 375293 w 2628092"/>
              <a:gd name="connsiteY12-332" fmla="*/ 2251848 h 2251848"/>
              <a:gd name="connsiteX0-333" fmla="*/ 375293 w 2628092"/>
              <a:gd name="connsiteY0-334" fmla="*/ 2251848 h 2251848"/>
              <a:gd name="connsiteX1-335" fmla="*/ 187647 w 2628092"/>
              <a:gd name="connsiteY1-336" fmla="*/ 2064202 h 2251848"/>
              <a:gd name="connsiteX2-337" fmla="*/ 187646 w 2628092"/>
              <a:gd name="connsiteY2-338" fmla="*/ 1313570 h 2251848"/>
              <a:gd name="connsiteX3-339" fmla="*/ 0 w 2628092"/>
              <a:gd name="connsiteY3-340" fmla="*/ 1125924 h 2251848"/>
              <a:gd name="connsiteX4-341" fmla="*/ 187646 w 2628092"/>
              <a:gd name="connsiteY4-342" fmla="*/ 938278 h 2251848"/>
              <a:gd name="connsiteX5-343" fmla="*/ 187646 w 2628092"/>
              <a:gd name="connsiteY5-344" fmla="*/ 187646 h 2251848"/>
              <a:gd name="connsiteX6-345" fmla="*/ 375292 w 2628092"/>
              <a:gd name="connsiteY6-346" fmla="*/ 0 h 2251848"/>
              <a:gd name="connsiteX7-347" fmla="*/ 2208574 w 2628092"/>
              <a:gd name="connsiteY7-348" fmla="*/ 672353 h 2251848"/>
              <a:gd name="connsiteX8-349" fmla="*/ 2583867 w 2628092"/>
              <a:gd name="connsiteY8-350" fmla="*/ 1125924 h 2251848"/>
              <a:gd name="connsiteX9-351" fmla="*/ 2396221 w 2628092"/>
              <a:gd name="connsiteY9-352" fmla="*/ 1313570 h 2251848"/>
              <a:gd name="connsiteX10-353" fmla="*/ 2396221 w 2628092"/>
              <a:gd name="connsiteY10-354" fmla="*/ 2064202 h 2251848"/>
              <a:gd name="connsiteX11-355" fmla="*/ 2208575 w 2628092"/>
              <a:gd name="connsiteY11-356" fmla="*/ 2251848 h 2251848"/>
              <a:gd name="connsiteX0-357" fmla="*/ 375293 w 2583867"/>
              <a:gd name="connsiteY0-358" fmla="*/ 2251848 h 2251848"/>
              <a:gd name="connsiteX1-359" fmla="*/ 187647 w 2583867"/>
              <a:gd name="connsiteY1-360" fmla="*/ 2064202 h 2251848"/>
              <a:gd name="connsiteX2-361" fmla="*/ 187646 w 2583867"/>
              <a:gd name="connsiteY2-362" fmla="*/ 1313570 h 2251848"/>
              <a:gd name="connsiteX3-363" fmla="*/ 0 w 2583867"/>
              <a:gd name="connsiteY3-364" fmla="*/ 1125924 h 2251848"/>
              <a:gd name="connsiteX4-365" fmla="*/ 187646 w 2583867"/>
              <a:gd name="connsiteY4-366" fmla="*/ 938278 h 2251848"/>
              <a:gd name="connsiteX5-367" fmla="*/ 187646 w 2583867"/>
              <a:gd name="connsiteY5-368" fmla="*/ 187646 h 2251848"/>
              <a:gd name="connsiteX6-369" fmla="*/ 375292 w 2583867"/>
              <a:gd name="connsiteY6-370" fmla="*/ 0 h 2251848"/>
              <a:gd name="connsiteX7-371" fmla="*/ 2583867 w 2583867"/>
              <a:gd name="connsiteY7-372" fmla="*/ 1125924 h 2251848"/>
              <a:gd name="connsiteX8-373" fmla="*/ 2396221 w 2583867"/>
              <a:gd name="connsiteY8-374" fmla="*/ 1313570 h 2251848"/>
              <a:gd name="connsiteX9-375" fmla="*/ 2396221 w 2583867"/>
              <a:gd name="connsiteY9-376" fmla="*/ 2064202 h 2251848"/>
              <a:gd name="connsiteX10-377" fmla="*/ 2208575 w 2583867"/>
              <a:gd name="connsiteY10-378" fmla="*/ 2251848 h 2251848"/>
              <a:gd name="connsiteX11-379" fmla="*/ 375293 w 2583867"/>
              <a:gd name="connsiteY11-380" fmla="*/ 2251848 h 2251848"/>
              <a:gd name="connsiteX0-381" fmla="*/ 375293 w 2583867"/>
              <a:gd name="connsiteY0-382" fmla="*/ 2251848 h 2251848"/>
              <a:gd name="connsiteX1-383" fmla="*/ 187647 w 2583867"/>
              <a:gd name="connsiteY1-384" fmla="*/ 2064202 h 2251848"/>
              <a:gd name="connsiteX2-385" fmla="*/ 187646 w 2583867"/>
              <a:gd name="connsiteY2-386" fmla="*/ 1313570 h 2251848"/>
              <a:gd name="connsiteX3-387" fmla="*/ 0 w 2583867"/>
              <a:gd name="connsiteY3-388" fmla="*/ 1125924 h 2251848"/>
              <a:gd name="connsiteX4-389" fmla="*/ 187646 w 2583867"/>
              <a:gd name="connsiteY4-390" fmla="*/ 938278 h 2251848"/>
              <a:gd name="connsiteX5-391" fmla="*/ 187646 w 2583867"/>
              <a:gd name="connsiteY5-392" fmla="*/ 187646 h 2251848"/>
              <a:gd name="connsiteX6-393" fmla="*/ 375292 w 2583867"/>
              <a:gd name="connsiteY6-394" fmla="*/ 0 h 2251848"/>
              <a:gd name="connsiteX7-395" fmla="*/ 2208574 w 2583867"/>
              <a:gd name="connsiteY7-396" fmla="*/ 672353 h 2251848"/>
              <a:gd name="connsiteX8-397" fmla="*/ 2583867 w 2583867"/>
              <a:gd name="connsiteY8-398" fmla="*/ 1125924 h 2251848"/>
              <a:gd name="connsiteX9-399" fmla="*/ 2396221 w 2583867"/>
              <a:gd name="connsiteY9-400" fmla="*/ 1313570 h 2251848"/>
              <a:gd name="connsiteX10-401" fmla="*/ 2396221 w 2583867"/>
              <a:gd name="connsiteY10-402" fmla="*/ 2064202 h 2251848"/>
              <a:gd name="connsiteX11-403" fmla="*/ 2208575 w 2583867"/>
              <a:gd name="connsiteY11-404" fmla="*/ 2251848 h 2251848"/>
              <a:gd name="connsiteX0-405" fmla="*/ 375293 w 2583867"/>
              <a:gd name="connsiteY0-406" fmla="*/ 2251848 h 2251848"/>
              <a:gd name="connsiteX1-407" fmla="*/ 187647 w 2583867"/>
              <a:gd name="connsiteY1-408" fmla="*/ 2064202 h 2251848"/>
              <a:gd name="connsiteX2-409" fmla="*/ 187646 w 2583867"/>
              <a:gd name="connsiteY2-410" fmla="*/ 1313570 h 2251848"/>
              <a:gd name="connsiteX3-411" fmla="*/ 0 w 2583867"/>
              <a:gd name="connsiteY3-412" fmla="*/ 1125924 h 2251848"/>
              <a:gd name="connsiteX4-413" fmla="*/ 187646 w 2583867"/>
              <a:gd name="connsiteY4-414" fmla="*/ 938278 h 2251848"/>
              <a:gd name="connsiteX5-415" fmla="*/ 187646 w 2583867"/>
              <a:gd name="connsiteY5-416" fmla="*/ 187646 h 2251848"/>
              <a:gd name="connsiteX6-417" fmla="*/ 375292 w 2583867"/>
              <a:gd name="connsiteY6-418" fmla="*/ 0 h 2251848"/>
              <a:gd name="connsiteX7-419" fmla="*/ 2583867 w 2583867"/>
              <a:gd name="connsiteY7-420" fmla="*/ 1125924 h 2251848"/>
              <a:gd name="connsiteX8-421" fmla="*/ 2396221 w 2583867"/>
              <a:gd name="connsiteY8-422" fmla="*/ 1313570 h 2251848"/>
              <a:gd name="connsiteX9-423" fmla="*/ 2396221 w 2583867"/>
              <a:gd name="connsiteY9-424" fmla="*/ 2064202 h 2251848"/>
              <a:gd name="connsiteX10-425" fmla="*/ 2208575 w 2583867"/>
              <a:gd name="connsiteY10-426" fmla="*/ 2251848 h 2251848"/>
              <a:gd name="connsiteX11-427" fmla="*/ 375293 w 2583867"/>
              <a:gd name="connsiteY11-428" fmla="*/ 2251848 h 2251848"/>
              <a:gd name="connsiteX0-429" fmla="*/ 375293 w 2583867"/>
              <a:gd name="connsiteY0-430" fmla="*/ 2251848 h 2251848"/>
              <a:gd name="connsiteX1-431" fmla="*/ 187647 w 2583867"/>
              <a:gd name="connsiteY1-432" fmla="*/ 2064202 h 2251848"/>
              <a:gd name="connsiteX2-433" fmla="*/ 187646 w 2583867"/>
              <a:gd name="connsiteY2-434" fmla="*/ 1313570 h 2251848"/>
              <a:gd name="connsiteX3-435" fmla="*/ 0 w 2583867"/>
              <a:gd name="connsiteY3-436" fmla="*/ 1125924 h 2251848"/>
              <a:gd name="connsiteX4-437" fmla="*/ 187646 w 2583867"/>
              <a:gd name="connsiteY4-438" fmla="*/ 938278 h 2251848"/>
              <a:gd name="connsiteX5-439" fmla="*/ 187646 w 2583867"/>
              <a:gd name="connsiteY5-440" fmla="*/ 187646 h 2251848"/>
              <a:gd name="connsiteX6-441" fmla="*/ 375292 w 2583867"/>
              <a:gd name="connsiteY6-442" fmla="*/ 0 h 2251848"/>
              <a:gd name="connsiteX7-443" fmla="*/ 2208574 w 2583867"/>
              <a:gd name="connsiteY7-444" fmla="*/ 672353 h 2251848"/>
              <a:gd name="connsiteX8-445" fmla="*/ 2396221 w 2583867"/>
              <a:gd name="connsiteY8-446" fmla="*/ 1313570 h 2251848"/>
              <a:gd name="connsiteX9-447" fmla="*/ 2396221 w 2583867"/>
              <a:gd name="connsiteY9-448" fmla="*/ 2064202 h 2251848"/>
              <a:gd name="connsiteX10-449" fmla="*/ 2208575 w 2583867"/>
              <a:gd name="connsiteY10-450" fmla="*/ 2251848 h 2251848"/>
              <a:gd name="connsiteX0-451" fmla="*/ 375293 w 2583867"/>
              <a:gd name="connsiteY0-452" fmla="*/ 2251848 h 2251848"/>
              <a:gd name="connsiteX1-453" fmla="*/ 187647 w 2583867"/>
              <a:gd name="connsiteY1-454" fmla="*/ 2064202 h 2251848"/>
              <a:gd name="connsiteX2-455" fmla="*/ 187646 w 2583867"/>
              <a:gd name="connsiteY2-456" fmla="*/ 1313570 h 2251848"/>
              <a:gd name="connsiteX3-457" fmla="*/ 0 w 2583867"/>
              <a:gd name="connsiteY3-458" fmla="*/ 1125924 h 2251848"/>
              <a:gd name="connsiteX4-459" fmla="*/ 187646 w 2583867"/>
              <a:gd name="connsiteY4-460" fmla="*/ 938278 h 2251848"/>
              <a:gd name="connsiteX5-461" fmla="*/ 187646 w 2583867"/>
              <a:gd name="connsiteY5-462" fmla="*/ 187646 h 2251848"/>
              <a:gd name="connsiteX6-463" fmla="*/ 375292 w 2583867"/>
              <a:gd name="connsiteY6-464" fmla="*/ 0 h 2251848"/>
              <a:gd name="connsiteX7-465" fmla="*/ 2583867 w 2583867"/>
              <a:gd name="connsiteY7-466" fmla="*/ 1125924 h 2251848"/>
              <a:gd name="connsiteX8-467" fmla="*/ 2396221 w 2583867"/>
              <a:gd name="connsiteY8-468" fmla="*/ 1313570 h 2251848"/>
              <a:gd name="connsiteX9-469" fmla="*/ 2396221 w 2583867"/>
              <a:gd name="connsiteY9-470" fmla="*/ 2064202 h 2251848"/>
              <a:gd name="connsiteX10-471" fmla="*/ 2208575 w 2583867"/>
              <a:gd name="connsiteY10-472" fmla="*/ 2251848 h 2251848"/>
              <a:gd name="connsiteX11-473" fmla="*/ 375293 w 2583867"/>
              <a:gd name="connsiteY11-474" fmla="*/ 2251848 h 2251848"/>
              <a:gd name="connsiteX0-475" fmla="*/ 375293 w 2583867"/>
              <a:gd name="connsiteY0-476" fmla="*/ 2251848 h 2251848"/>
              <a:gd name="connsiteX1-477" fmla="*/ 187647 w 2583867"/>
              <a:gd name="connsiteY1-478" fmla="*/ 2064202 h 2251848"/>
              <a:gd name="connsiteX2-479" fmla="*/ 187646 w 2583867"/>
              <a:gd name="connsiteY2-480" fmla="*/ 1313570 h 2251848"/>
              <a:gd name="connsiteX3-481" fmla="*/ 0 w 2583867"/>
              <a:gd name="connsiteY3-482" fmla="*/ 1125924 h 2251848"/>
              <a:gd name="connsiteX4-483" fmla="*/ 187646 w 2583867"/>
              <a:gd name="connsiteY4-484" fmla="*/ 938278 h 2251848"/>
              <a:gd name="connsiteX5-485" fmla="*/ 187646 w 2583867"/>
              <a:gd name="connsiteY5-486" fmla="*/ 187646 h 2251848"/>
              <a:gd name="connsiteX6-487" fmla="*/ 375292 w 2583867"/>
              <a:gd name="connsiteY6-488" fmla="*/ 0 h 2251848"/>
              <a:gd name="connsiteX7-489" fmla="*/ 2208574 w 2583867"/>
              <a:gd name="connsiteY7-490" fmla="*/ 672353 h 2251848"/>
              <a:gd name="connsiteX8-491" fmla="*/ 2396221 w 2583867"/>
              <a:gd name="connsiteY8-492" fmla="*/ 2064202 h 2251848"/>
              <a:gd name="connsiteX9-493" fmla="*/ 2208575 w 2583867"/>
              <a:gd name="connsiteY9-494" fmla="*/ 2251848 h 2251848"/>
              <a:gd name="connsiteX0-495" fmla="*/ 375293 w 2396221"/>
              <a:gd name="connsiteY0-496" fmla="*/ 2251848 h 2251848"/>
              <a:gd name="connsiteX1-497" fmla="*/ 187647 w 2396221"/>
              <a:gd name="connsiteY1-498" fmla="*/ 2064202 h 2251848"/>
              <a:gd name="connsiteX2-499" fmla="*/ 187646 w 2396221"/>
              <a:gd name="connsiteY2-500" fmla="*/ 1313570 h 2251848"/>
              <a:gd name="connsiteX3-501" fmla="*/ 0 w 2396221"/>
              <a:gd name="connsiteY3-502" fmla="*/ 1125924 h 2251848"/>
              <a:gd name="connsiteX4-503" fmla="*/ 187646 w 2396221"/>
              <a:gd name="connsiteY4-504" fmla="*/ 938278 h 2251848"/>
              <a:gd name="connsiteX5-505" fmla="*/ 187646 w 2396221"/>
              <a:gd name="connsiteY5-506" fmla="*/ 187646 h 2251848"/>
              <a:gd name="connsiteX6-507" fmla="*/ 375292 w 2396221"/>
              <a:gd name="connsiteY6-508" fmla="*/ 0 h 2251848"/>
              <a:gd name="connsiteX7-509" fmla="*/ 2396221 w 2396221"/>
              <a:gd name="connsiteY7-510" fmla="*/ 1313570 h 2251848"/>
              <a:gd name="connsiteX8-511" fmla="*/ 2396221 w 2396221"/>
              <a:gd name="connsiteY8-512" fmla="*/ 2064202 h 2251848"/>
              <a:gd name="connsiteX9-513" fmla="*/ 2208575 w 2396221"/>
              <a:gd name="connsiteY9-514" fmla="*/ 2251848 h 2251848"/>
              <a:gd name="connsiteX10-515" fmla="*/ 375293 w 2396221"/>
              <a:gd name="connsiteY10-516" fmla="*/ 2251848 h 2251848"/>
              <a:gd name="connsiteX0-517" fmla="*/ 375293 w 2396221"/>
              <a:gd name="connsiteY0-518" fmla="*/ 2251848 h 2251848"/>
              <a:gd name="connsiteX1-519" fmla="*/ 187647 w 2396221"/>
              <a:gd name="connsiteY1-520" fmla="*/ 2064202 h 2251848"/>
              <a:gd name="connsiteX2-521" fmla="*/ 187646 w 2396221"/>
              <a:gd name="connsiteY2-522" fmla="*/ 1313570 h 2251848"/>
              <a:gd name="connsiteX3-523" fmla="*/ 0 w 2396221"/>
              <a:gd name="connsiteY3-524" fmla="*/ 1125924 h 2251848"/>
              <a:gd name="connsiteX4-525" fmla="*/ 187646 w 2396221"/>
              <a:gd name="connsiteY4-526" fmla="*/ 938278 h 2251848"/>
              <a:gd name="connsiteX5-527" fmla="*/ 187646 w 2396221"/>
              <a:gd name="connsiteY5-528" fmla="*/ 187646 h 2251848"/>
              <a:gd name="connsiteX6-529" fmla="*/ 375292 w 2396221"/>
              <a:gd name="connsiteY6-530" fmla="*/ 0 h 2251848"/>
              <a:gd name="connsiteX7-531" fmla="*/ 2208574 w 2396221"/>
              <a:gd name="connsiteY7-532" fmla="*/ 672353 h 2251848"/>
              <a:gd name="connsiteX8-533" fmla="*/ 2396221 w 2396221"/>
              <a:gd name="connsiteY8-534" fmla="*/ 2064202 h 2251848"/>
              <a:gd name="connsiteX9-535" fmla="*/ 2208575 w 2396221"/>
              <a:gd name="connsiteY9-536" fmla="*/ 2251848 h 2251848"/>
              <a:gd name="connsiteX0-537" fmla="*/ 375293 w 2396221"/>
              <a:gd name="connsiteY0-538" fmla="*/ 2251848 h 2251848"/>
              <a:gd name="connsiteX1-539" fmla="*/ 187647 w 2396221"/>
              <a:gd name="connsiteY1-540" fmla="*/ 2064202 h 2251848"/>
              <a:gd name="connsiteX2-541" fmla="*/ 187646 w 2396221"/>
              <a:gd name="connsiteY2-542" fmla="*/ 1313570 h 2251848"/>
              <a:gd name="connsiteX3-543" fmla="*/ 0 w 2396221"/>
              <a:gd name="connsiteY3-544" fmla="*/ 1125924 h 2251848"/>
              <a:gd name="connsiteX4-545" fmla="*/ 187646 w 2396221"/>
              <a:gd name="connsiteY4-546" fmla="*/ 938278 h 2251848"/>
              <a:gd name="connsiteX5-547" fmla="*/ 187646 w 2396221"/>
              <a:gd name="connsiteY5-548" fmla="*/ 187646 h 2251848"/>
              <a:gd name="connsiteX6-549" fmla="*/ 375292 w 2396221"/>
              <a:gd name="connsiteY6-550" fmla="*/ 0 h 2251848"/>
              <a:gd name="connsiteX7-551" fmla="*/ 2396221 w 2396221"/>
              <a:gd name="connsiteY7-552" fmla="*/ 1313570 h 2251848"/>
              <a:gd name="connsiteX8-553" fmla="*/ 2396221 w 2396221"/>
              <a:gd name="connsiteY8-554" fmla="*/ 2064202 h 2251848"/>
              <a:gd name="connsiteX9-555" fmla="*/ 2208575 w 2396221"/>
              <a:gd name="connsiteY9-556" fmla="*/ 2251848 h 2251848"/>
              <a:gd name="connsiteX10-557" fmla="*/ 375293 w 2396221"/>
              <a:gd name="connsiteY10-558" fmla="*/ 2251848 h 2251848"/>
              <a:gd name="connsiteX0-559" fmla="*/ 375293 w 2396221"/>
              <a:gd name="connsiteY0-560" fmla="*/ 2251848 h 2251848"/>
              <a:gd name="connsiteX1-561" fmla="*/ 187647 w 2396221"/>
              <a:gd name="connsiteY1-562" fmla="*/ 2064202 h 2251848"/>
              <a:gd name="connsiteX2-563" fmla="*/ 187646 w 2396221"/>
              <a:gd name="connsiteY2-564" fmla="*/ 1313570 h 2251848"/>
              <a:gd name="connsiteX3-565" fmla="*/ 0 w 2396221"/>
              <a:gd name="connsiteY3-566" fmla="*/ 1125924 h 2251848"/>
              <a:gd name="connsiteX4-567" fmla="*/ 187646 w 2396221"/>
              <a:gd name="connsiteY4-568" fmla="*/ 938278 h 2251848"/>
              <a:gd name="connsiteX5-569" fmla="*/ 187646 w 2396221"/>
              <a:gd name="connsiteY5-570" fmla="*/ 187646 h 2251848"/>
              <a:gd name="connsiteX6-571" fmla="*/ 375292 w 2396221"/>
              <a:gd name="connsiteY6-572" fmla="*/ 0 h 2251848"/>
              <a:gd name="connsiteX7-573" fmla="*/ 2208574 w 2396221"/>
              <a:gd name="connsiteY7-574" fmla="*/ 672353 h 2251848"/>
              <a:gd name="connsiteX8-575" fmla="*/ 2208575 w 2396221"/>
              <a:gd name="connsiteY8-576" fmla="*/ 2251848 h 2251848"/>
              <a:gd name="connsiteX0-577" fmla="*/ 375293 w 2396221"/>
              <a:gd name="connsiteY0-578" fmla="*/ 2251848 h 2251848"/>
              <a:gd name="connsiteX1-579" fmla="*/ 187647 w 2396221"/>
              <a:gd name="connsiteY1-580" fmla="*/ 2064202 h 2251848"/>
              <a:gd name="connsiteX2-581" fmla="*/ 187646 w 2396221"/>
              <a:gd name="connsiteY2-582" fmla="*/ 1313570 h 2251848"/>
              <a:gd name="connsiteX3-583" fmla="*/ 0 w 2396221"/>
              <a:gd name="connsiteY3-584" fmla="*/ 1125924 h 2251848"/>
              <a:gd name="connsiteX4-585" fmla="*/ 187646 w 2396221"/>
              <a:gd name="connsiteY4-586" fmla="*/ 938278 h 2251848"/>
              <a:gd name="connsiteX5-587" fmla="*/ 187646 w 2396221"/>
              <a:gd name="connsiteY5-588" fmla="*/ 187646 h 2251848"/>
              <a:gd name="connsiteX6-589" fmla="*/ 375292 w 2396221"/>
              <a:gd name="connsiteY6-590" fmla="*/ 0 h 2251848"/>
              <a:gd name="connsiteX7-591" fmla="*/ 2396221 w 2396221"/>
              <a:gd name="connsiteY7-592" fmla="*/ 1313570 h 2251848"/>
              <a:gd name="connsiteX8-593" fmla="*/ 2396221 w 2396221"/>
              <a:gd name="connsiteY8-594" fmla="*/ 2064202 h 2251848"/>
              <a:gd name="connsiteX9-595" fmla="*/ 2208575 w 2396221"/>
              <a:gd name="connsiteY9-596" fmla="*/ 2251848 h 2251848"/>
              <a:gd name="connsiteX10-597" fmla="*/ 375293 w 2396221"/>
              <a:gd name="connsiteY10-598" fmla="*/ 2251848 h 2251848"/>
              <a:gd name="connsiteX0-599" fmla="*/ 375293 w 2396221"/>
              <a:gd name="connsiteY0-600" fmla="*/ 2251848 h 2251848"/>
              <a:gd name="connsiteX1-601" fmla="*/ 187647 w 2396221"/>
              <a:gd name="connsiteY1-602" fmla="*/ 2064202 h 2251848"/>
              <a:gd name="connsiteX2-603" fmla="*/ 187646 w 2396221"/>
              <a:gd name="connsiteY2-604" fmla="*/ 1313570 h 2251848"/>
              <a:gd name="connsiteX3-605" fmla="*/ 0 w 2396221"/>
              <a:gd name="connsiteY3-606" fmla="*/ 1125924 h 2251848"/>
              <a:gd name="connsiteX4-607" fmla="*/ 187646 w 2396221"/>
              <a:gd name="connsiteY4-608" fmla="*/ 938278 h 2251848"/>
              <a:gd name="connsiteX5-609" fmla="*/ 187646 w 2396221"/>
              <a:gd name="connsiteY5-610" fmla="*/ 187646 h 2251848"/>
              <a:gd name="connsiteX6-611" fmla="*/ 375292 w 2396221"/>
              <a:gd name="connsiteY6-612" fmla="*/ 0 h 2251848"/>
              <a:gd name="connsiteX0-613" fmla="*/ 375293 w 2396221"/>
              <a:gd name="connsiteY0-614" fmla="*/ 2251848 h 2251848"/>
              <a:gd name="connsiteX1-615" fmla="*/ 187647 w 2396221"/>
              <a:gd name="connsiteY1-616" fmla="*/ 2064202 h 2251848"/>
              <a:gd name="connsiteX2-617" fmla="*/ 187646 w 2396221"/>
              <a:gd name="connsiteY2-618" fmla="*/ 1313570 h 2251848"/>
              <a:gd name="connsiteX3-619" fmla="*/ 0 w 2396221"/>
              <a:gd name="connsiteY3-620" fmla="*/ 1125924 h 2251848"/>
              <a:gd name="connsiteX4-621" fmla="*/ 187646 w 2396221"/>
              <a:gd name="connsiteY4-622" fmla="*/ 938278 h 2251848"/>
              <a:gd name="connsiteX5-623" fmla="*/ 187646 w 2396221"/>
              <a:gd name="connsiteY5-624" fmla="*/ 187646 h 2251848"/>
              <a:gd name="connsiteX6-625" fmla="*/ 375292 w 2396221"/>
              <a:gd name="connsiteY6-626" fmla="*/ 0 h 2251848"/>
              <a:gd name="connsiteX7-627" fmla="*/ 2396221 w 2396221"/>
              <a:gd name="connsiteY7-628" fmla="*/ 1313570 h 2251848"/>
              <a:gd name="connsiteX8-629" fmla="*/ 2396221 w 2396221"/>
              <a:gd name="connsiteY8-630" fmla="*/ 2064202 h 2251848"/>
              <a:gd name="connsiteX9-631" fmla="*/ 375293 w 2396221"/>
              <a:gd name="connsiteY9-632" fmla="*/ 2251848 h 2251848"/>
              <a:gd name="connsiteX0-633" fmla="*/ 375293 w 2396221"/>
              <a:gd name="connsiteY0-634" fmla="*/ 2251848 h 2251848"/>
              <a:gd name="connsiteX1-635" fmla="*/ 187647 w 2396221"/>
              <a:gd name="connsiteY1-636" fmla="*/ 2064202 h 2251848"/>
              <a:gd name="connsiteX2-637" fmla="*/ 187646 w 2396221"/>
              <a:gd name="connsiteY2-638" fmla="*/ 1313570 h 2251848"/>
              <a:gd name="connsiteX3-639" fmla="*/ 0 w 2396221"/>
              <a:gd name="connsiteY3-640" fmla="*/ 1125924 h 2251848"/>
              <a:gd name="connsiteX4-641" fmla="*/ 187646 w 2396221"/>
              <a:gd name="connsiteY4-642" fmla="*/ 938278 h 2251848"/>
              <a:gd name="connsiteX5-643" fmla="*/ 187646 w 2396221"/>
              <a:gd name="connsiteY5-644" fmla="*/ 187646 h 2251848"/>
              <a:gd name="connsiteX6-645" fmla="*/ 375292 w 2396221"/>
              <a:gd name="connsiteY6-646" fmla="*/ 0 h 2251848"/>
              <a:gd name="connsiteX0-647" fmla="*/ 375293 w 2396221"/>
              <a:gd name="connsiteY0-648" fmla="*/ 2251848 h 2251848"/>
              <a:gd name="connsiteX1-649" fmla="*/ 187647 w 2396221"/>
              <a:gd name="connsiteY1-650" fmla="*/ 2064202 h 2251848"/>
              <a:gd name="connsiteX2-651" fmla="*/ 187646 w 2396221"/>
              <a:gd name="connsiteY2-652" fmla="*/ 1313570 h 2251848"/>
              <a:gd name="connsiteX3-653" fmla="*/ 0 w 2396221"/>
              <a:gd name="connsiteY3-654" fmla="*/ 1125924 h 2251848"/>
              <a:gd name="connsiteX4-655" fmla="*/ 187646 w 2396221"/>
              <a:gd name="connsiteY4-656" fmla="*/ 938278 h 2251848"/>
              <a:gd name="connsiteX5-657" fmla="*/ 187646 w 2396221"/>
              <a:gd name="connsiteY5-658" fmla="*/ 187646 h 2251848"/>
              <a:gd name="connsiteX6-659" fmla="*/ 375292 w 2396221"/>
              <a:gd name="connsiteY6-660" fmla="*/ 0 h 2251848"/>
              <a:gd name="connsiteX7-661" fmla="*/ 2396221 w 2396221"/>
              <a:gd name="connsiteY7-662" fmla="*/ 1313570 h 2251848"/>
              <a:gd name="connsiteX8-663" fmla="*/ 375293 w 2396221"/>
              <a:gd name="connsiteY8-664" fmla="*/ 2251848 h 2251848"/>
              <a:gd name="connsiteX0-665" fmla="*/ 375293 w 2396221"/>
              <a:gd name="connsiteY0-666" fmla="*/ 2251848 h 2251848"/>
              <a:gd name="connsiteX1-667" fmla="*/ 187647 w 2396221"/>
              <a:gd name="connsiteY1-668" fmla="*/ 2064202 h 2251848"/>
              <a:gd name="connsiteX2-669" fmla="*/ 187646 w 2396221"/>
              <a:gd name="connsiteY2-670" fmla="*/ 1313570 h 2251848"/>
              <a:gd name="connsiteX3-671" fmla="*/ 0 w 2396221"/>
              <a:gd name="connsiteY3-672" fmla="*/ 1125924 h 2251848"/>
              <a:gd name="connsiteX4-673" fmla="*/ 187646 w 2396221"/>
              <a:gd name="connsiteY4-674" fmla="*/ 938278 h 2251848"/>
              <a:gd name="connsiteX5-675" fmla="*/ 187646 w 2396221"/>
              <a:gd name="connsiteY5-676" fmla="*/ 187646 h 2251848"/>
              <a:gd name="connsiteX6-677" fmla="*/ 375292 w 2396221"/>
              <a:gd name="connsiteY6-678" fmla="*/ 0 h 2251848"/>
              <a:gd name="connsiteX0-679" fmla="*/ 375293 w 398748"/>
              <a:gd name="connsiteY0-680" fmla="*/ 2251848 h 2251848"/>
              <a:gd name="connsiteX1-681" fmla="*/ 187647 w 398748"/>
              <a:gd name="connsiteY1-682" fmla="*/ 2064202 h 2251848"/>
              <a:gd name="connsiteX2-683" fmla="*/ 187646 w 398748"/>
              <a:gd name="connsiteY2-684" fmla="*/ 1313570 h 2251848"/>
              <a:gd name="connsiteX3-685" fmla="*/ 0 w 398748"/>
              <a:gd name="connsiteY3-686" fmla="*/ 1125924 h 2251848"/>
              <a:gd name="connsiteX4-687" fmla="*/ 187646 w 398748"/>
              <a:gd name="connsiteY4-688" fmla="*/ 938278 h 2251848"/>
              <a:gd name="connsiteX5-689" fmla="*/ 187646 w 398748"/>
              <a:gd name="connsiteY5-690" fmla="*/ 187646 h 2251848"/>
              <a:gd name="connsiteX6-691" fmla="*/ 375292 w 398748"/>
              <a:gd name="connsiteY6-692" fmla="*/ 0 h 2251848"/>
              <a:gd name="connsiteX7-693" fmla="*/ 375293 w 398748"/>
              <a:gd name="connsiteY7-694" fmla="*/ 2251848 h 2251848"/>
              <a:gd name="connsiteX0-695" fmla="*/ 375293 w 398748"/>
              <a:gd name="connsiteY0-696" fmla="*/ 2251848 h 2251848"/>
              <a:gd name="connsiteX1-697" fmla="*/ 187647 w 398748"/>
              <a:gd name="connsiteY1-698" fmla="*/ 2064202 h 2251848"/>
              <a:gd name="connsiteX2-699" fmla="*/ 187646 w 398748"/>
              <a:gd name="connsiteY2-700" fmla="*/ 1313570 h 2251848"/>
              <a:gd name="connsiteX3-701" fmla="*/ 0 w 398748"/>
              <a:gd name="connsiteY3-702" fmla="*/ 1125924 h 2251848"/>
              <a:gd name="connsiteX4-703" fmla="*/ 187646 w 398748"/>
              <a:gd name="connsiteY4-704" fmla="*/ 938278 h 2251848"/>
              <a:gd name="connsiteX5-705" fmla="*/ 187646 w 398748"/>
              <a:gd name="connsiteY5-706" fmla="*/ 187646 h 2251848"/>
              <a:gd name="connsiteX6-707" fmla="*/ 375292 w 398748"/>
              <a:gd name="connsiteY6-708" fmla="*/ 0 h 225184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98748" h="2251848" stroke="0" extrusionOk="0">
                <a:moveTo>
                  <a:pt x="375293" y="2251848"/>
                </a:moveTo>
                <a:cubicBezTo>
                  <a:pt x="271659" y="2251848"/>
                  <a:pt x="187647" y="2167836"/>
                  <a:pt x="187647" y="2064202"/>
                </a:cubicBezTo>
                <a:cubicBezTo>
                  <a:pt x="187647" y="1813991"/>
                  <a:pt x="187646" y="1563781"/>
                  <a:pt x="187646" y="1313570"/>
                </a:cubicBezTo>
                <a:cubicBezTo>
                  <a:pt x="187646" y="1209936"/>
                  <a:pt x="103634" y="1125924"/>
                  <a:pt x="0" y="1125924"/>
                </a:cubicBezTo>
                <a:cubicBezTo>
                  <a:pt x="103634" y="1125924"/>
                  <a:pt x="187646" y="1041912"/>
                  <a:pt x="187646" y="938278"/>
                </a:cubicBezTo>
                <a:lnTo>
                  <a:pt x="187646" y="187646"/>
                </a:lnTo>
                <a:cubicBezTo>
                  <a:pt x="187646" y="84012"/>
                  <a:pt x="271658" y="0"/>
                  <a:pt x="375292" y="0"/>
                </a:cubicBezTo>
                <a:cubicBezTo>
                  <a:pt x="406566" y="344034"/>
                  <a:pt x="406567" y="1907814"/>
                  <a:pt x="375293" y="2251848"/>
                </a:cubicBezTo>
                <a:close/>
              </a:path>
              <a:path w="398748" h="2251848" fill="none">
                <a:moveTo>
                  <a:pt x="375293" y="2251848"/>
                </a:moveTo>
                <a:cubicBezTo>
                  <a:pt x="271659" y="2251848"/>
                  <a:pt x="187647" y="2167836"/>
                  <a:pt x="187647" y="2064202"/>
                </a:cubicBezTo>
                <a:cubicBezTo>
                  <a:pt x="187647" y="1813991"/>
                  <a:pt x="187646" y="1563781"/>
                  <a:pt x="187646" y="1313570"/>
                </a:cubicBezTo>
                <a:cubicBezTo>
                  <a:pt x="187646" y="1209936"/>
                  <a:pt x="103634" y="1125924"/>
                  <a:pt x="0" y="1125924"/>
                </a:cubicBezTo>
                <a:cubicBezTo>
                  <a:pt x="103634" y="1125924"/>
                  <a:pt x="187646" y="1041912"/>
                  <a:pt x="187646" y="938278"/>
                </a:cubicBezTo>
                <a:lnTo>
                  <a:pt x="187646" y="187646"/>
                </a:lnTo>
                <a:cubicBezTo>
                  <a:pt x="187646" y="84012"/>
                  <a:pt x="271658" y="0"/>
                  <a:pt x="375292" y="0"/>
                </a:cubicBezTo>
              </a:path>
            </a:pathLst>
          </a:custGeom>
          <a:ln w="44450" cmpd="sng">
            <a:solidFill>
              <a:srgbClr val="DA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汉仪旗黑-55简" panose="00020600040101010101" charset="-128"/>
              <a:ea typeface="汉仪旗黑-55简" panose="00020600040101010101" charset="-128"/>
              <a:cs typeface="汉仪旗黑-55简" panose="00020600040101010101" charset="-128"/>
            </a:endParaRPr>
          </a:p>
        </p:txBody>
      </p:sp>
      <p:sp>
        <p:nvSpPr>
          <p:cNvPr id="48" name="文本框 25"/>
          <p:cNvSpPr txBox="1"/>
          <p:nvPr/>
        </p:nvSpPr>
        <p:spPr>
          <a:xfrm>
            <a:off x="883920" y="356235"/>
            <a:ext cx="3173095" cy="675640"/>
          </a:xfrm>
          <a:prstGeom prst="rect">
            <a:avLst/>
          </a:prstGeom>
          <a:noFill/>
        </p:spPr>
        <p:txBody>
          <a:bodyPr wrap="square" rtlCol="0">
            <a:spAutoFit/>
          </a:bodyPr>
          <a:lstStyle/>
          <a:p>
            <a:pPr algn="l"/>
            <a:r>
              <a:rPr lang="zh-CN" altLang="en-US" sz="3800" spc="-150" dirty="0">
                <a:solidFill>
                  <a:srgbClr val="DA0000"/>
                </a:solidFill>
                <a:latin typeface="汉仪雅酷黑简" panose="00020600040101010101" charset="-122"/>
                <a:ea typeface="汉仪雅酷黑简" panose="00020600040101010101" charset="-122"/>
                <a:cs typeface="汉仪旗黑-55简" panose="00020600040101010101" charset="-128"/>
              </a:rPr>
              <a:t>企业文化</a:t>
            </a:r>
          </a:p>
        </p:txBody>
      </p:sp>
      <p:grpSp>
        <p:nvGrpSpPr>
          <p:cNvPr id="4" name="组合 3"/>
          <p:cNvGrpSpPr/>
          <p:nvPr/>
        </p:nvGrpSpPr>
        <p:grpSpPr>
          <a:xfrm>
            <a:off x="0" y="307340"/>
            <a:ext cx="12192000" cy="753110"/>
            <a:chOff x="0" y="484"/>
            <a:chExt cx="19200" cy="1186"/>
          </a:xfrm>
        </p:grpSpPr>
        <p:sp>
          <p:nvSpPr>
            <p:cNvPr id="24" name="任意多边形 30"/>
            <p:cNvSpPr/>
            <p:nvPr/>
          </p:nvSpPr>
          <p:spPr>
            <a:xfrm>
              <a:off x="907" y="484"/>
              <a:ext cx="467" cy="154"/>
            </a:xfrm>
            <a:custGeom>
              <a:avLst/>
              <a:gdLst>
                <a:gd name="connsiteX0" fmla="*/ 0 w 1799"/>
                <a:gd name="connsiteY0" fmla="*/ 784 h 784"/>
                <a:gd name="connsiteX1" fmla="*/ 1799 w 1799"/>
                <a:gd name="connsiteY1" fmla="*/ 779 h 784"/>
                <a:gd name="connsiteX2" fmla="*/ 288 w 1799"/>
                <a:gd name="connsiteY2" fmla="*/ 0 h 784"/>
                <a:gd name="connsiteX3" fmla="*/ 0 w 1799"/>
                <a:gd name="connsiteY3" fmla="*/ 784 h 784"/>
              </a:gdLst>
              <a:ahLst/>
              <a:cxnLst>
                <a:cxn ang="0">
                  <a:pos x="connsiteX0" y="connsiteY0"/>
                </a:cxn>
                <a:cxn ang="0">
                  <a:pos x="connsiteX1" y="connsiteY1"/>
                </a:cxn>
                <a:cxn ang="0">
                  <a:pos x="connsiteX2" y="connsiteY2"/>
                </a:cxn>
                <a:cxn ang="0">
                  <a:pos x="connsiteX3" y="connsiteY3"/>
                </a:cxn>
              </a:cxnLst>
              <a:rect l="l" t="t" r="r" b="b"/>
              <a:pathLst>
                <a:path w="1799" h="784">
                  <a:moveTo>
                    <a:pt x="0" y="784"/>
                  </a:moveTo>
                  <a:lnTo>
                    <a:pt x="1799" y="779"/>
                  </a:lnTo>
                  <a:lnTo>
                    <a:pt x="288" y="0"/>
                  </a:lnTo>
                  <a:lnTo>
                    <a:pt x="0" y="784"/>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任意多边形 29"/>
            <p:cNvSpPr/>
            <p:nvPr/>
          </p:nvSpPr>
          <p:spPr>
            <a:xfrm>
              <a:off x="0" y="638"/>
              <a:ext cx="1374" cy="1032"/>
            </a:xfrm>
            <a:custGeom>
              <a:avLst/>
              <a:gdLst>
                <a:gd name="connsiteX0" fmla="*/ 0 w 5290"/>
                <a:gd name="connsiteY0" fmla="*/ 0 h 5256"/>
                <a:gd name="connsiteX1" fmla="*/ 5290 w 5290"/>
                <a:gd name="connsiteY1" fmla="*/ 0 h 5256"/>
                <a:gd name="connsiteX2" fmla="*/ 3485 w 5290"/>
                <a:gd name="connsiteY2" fmla="*/ 5256 h 5256"/>
                <a:gd name="connsiteX3" fmla="*/ 0 w 5290"/>
                <a:gd name="connsiteY3" fmla="*/ 5256 h 5256"/>
                <a:gd name="connsiteX4" fmla="*/ 0 w 5290"/>
                <a:gd name="connsiteY4" fmla="*/ 0 h 5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 h="5256">
                  <a:moveTo>
                    <a:pt x="0" y="0"/>
                  </a:moveTo>
                  <a:lnTo>
                    <a:pt x="5290" y="0"/>
                  </a:lnTo>
                  <a:lnTo>
                    <a:pt x="3485" y="5256"/>
                  </a:lnTo>
                  <a:lnTo>
                    <a:pt x="0" y="5256"/>
                  </a:lnTo>
                  <a:lnTo>
                    <a:pt x="0" y="0"/>
                  </a:lnTo>
                  <a:close/>
                </a:path>
              </a:pathLst>
            </a:cu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 name="直接连接符 9"/>
            <p:cNvCxnSpPr/>
            <p:nvPr/>
          </p:nvCxnSpPr>
          <p:spPr>
            <a:xfrm>
              <a:off x="1131" y="1670"/>
              <a:ext cx="18069" cy="0"/>
            </a:xfrm>
            <a:prstGeom prst="line">
              <a:avLst/>
            </a:prstGeom>
            <a:ln w="12700">
              <a:solidFill>
                <a:srgbClr val="DA0000"/>
              </a:solidFill>
            </a:ln>
          </p:spPr>
          <p:style>
            <a:lnRef idx="1">
              <a:schemeClr val="accent1"/>
            </a:lnRef>
            <a:fillRef idx="0">
              <a:schemeClr val="accent1"/>
            </a:fillRef>
            <a:effectRef idx="0">
              <a:schemeClr val="accent1"/>
            </a:effectRef>
            <a:fontRef idx="minor">
              <a:schemeClr val="tx1"/>
            </a:fontRef>
          </p:style>
        </p:cxnSp>
        <p:sp>
          <p:nvSpPr>
            <p:cNvPr id="11" name="TextBox 25"/>
            <p:cNvSpPr txBox="1"/>
            <p:nvPr/>
          </p:nvSpPr>
          <p:spPr>
            <a:xfrm>
              <a:off x="0" y="707"/>
              <a:ext cx="1056" cy="822"/>
            </a:xfrm>
            <a:prstGeom prst="rect">
              <a:avLst/>
            </a:prstGeom>
            <a:noFill/>
          </p:spPr>
          <p:txBody>
            <a:bodyPr wrap="square" rtlCol="0">
              <a:spAutoFit/>
            </a:bodyPr>
            <a:lstStyle/>
            <a:p>
              <a:pPr algn="dist"/>
              <a:r>
                <a:rPr lang="en-US" altLang="zh-CN" sz="2800" spc="-150" dirty="0">
                  <a:solidFill>
                    <a:schemeClr val="bg1"/>
                  </a:solidFill>
                  <a:latin typeface="汉仪雅酷黑简" panose="00020600040101010101" charset="-122"/>
                  <a:ea typeface="汉仪雅酷黑简" panose="00020600040101010101" charset="-122"/>
                  <a:cs typeface="汉仪旗黑-55简" panose="00020600040101010101" charset="-128"/>
                </a:rPr>
                <a:t>07</a:t>
              </a:r>
            </a:p>
          </p:txBody>
        </p:sp>
      </p:grpSp>
      <p:pic>
        <p:nvPicPr>
          <p:cNvPr id="5" name="图片 4" descr="32303038313138353b32303039303635323bb6c1cae9"/>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88909" y="4300890"/>
            <a:ext cx="546735" cy="546735"/>
          </a:xfrm>
          <a:prstGeom prst="rect">
            <a:avLst/>
          </a:prstGeom>
        </p:spPr>
      </p:pic>
      <p:pic>
        <p:nvPicPr>
          <p:cNvPr id="9" name="图片 8" descr="343435383135323b333635383631373bc9cfc9fd"/>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74945" y="4325620"/>
            <a:ext cx="497840" cy="497840"/>
          </a:xfrm>
          <a:prstGeom prst="rect">
            <a:avLst/>
          </a:prstGeom>
        </p:spPr>
      </p:pic>
      <p:pic>
        <p:nvPicPr>
          <p:cNvPr id="13" name="图片 12" descr="32303038313138303b32303131373130333bc0f1ceefbad0"/>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08375" y="4325620"/>
            <a:ext cx="497840" cy="497840"/>
          </a:xfrm>
          <a:prstGeom prst="rect">
            <a:avLst/>
          </a:prstGeom>
        </p:spPr>
      </p:pic>
      <p:sp>
        <p:nvSpPr>
          <p:cNvPr id="2" name="椭圆 1"/>
          <p:cNvSpPr/>
          <p:nvPr>
            <p:custDataLst>
              <p:tags r:id="rId1"/>
            </p:custDataLst>
          </p:nvPr>
        </p:nvSpPr>
        <p:spPr>
          <a:xfrm>
            <a:off x="4345940" y="3998595"/>
            <a:ext cx="1148715" cy="1158240"/>
          </a:xfrm>
          <a:prstGeom prst="ellipse">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黑体" panose="02010609060101010101" charset="-122"/>
                <a:ea typeface="黑体" panose="02010609060101010101" charset="-122"/>
                <a:cs typeface="汉仪旗黑-55简" panose="00020600040101010101" charset="-128"/>
              </a:rPr>
              <a:t>激情</a:t>
            </a:r>
          </a:p>
        </p:txBody>
      </p:sp>
      <p:sp>
        <p:nvSpPr>
          <p:cNvPr id="3" name="文本框 2"/>
          <p:cNvSpPr txBox="1"/>
          <p:nvPr/>
        </p:nvSpPr>
        <p:spPr>
          <a:xfrm>
            <a:off x="4186555" y="5196205"/>
            <a:ext cx="1477645" cy="1430020"/>
          </a:xfrm>
          <a:prstGeom prst="rect">
            <a:avLst/>
          </a:prstGeom>
          <a:noFill/>
        </p:spPr>
        <p:txBody>
          <a:bodyPr wrap="square" rtlCol="0">
            <a:noAutofit/>
          </a:bodyPr>
          <a:lstStyle/>
          <a:p>
            <a:pPr indent="0" algn="ctr" fontAlgn="auto">
              <a:lnSpc>
                <a:spcPct val="150000"/>
              </a:lnSpc>
            </a:pPr>
            <a:r>
              <a:rPr lang="zh-CN" altLang="en-US" sz="2000">
                <a:latin typeface="黑体" panose="02010609060101010101" charset="-122"/>
                <a:ea typeface="黑体" panose="02010609060101010101" charset="-122"/>
              </a:rPr>
              <a:t>积极，主动</a:t>
            </a:r>
          </a:p>
          <a:p>
            <a:pPr indent="0" algn="ctr" fontAlgn="auto">
              <a:lnSpc>
                <a:spcPct val="150000"/>
              </a:lnSpc>
            </a:pPr>
            <a:r>
              <a:rPr lang="zh-CN" altLang="en-US" sz="2000">
                <a:latin typeface="黑体" panose="02010609060101010101" charset="-122"/>
                <a:ea typeface="黑体" panose="02010609060101010101" charset="-122"/>
              </a:rPr>
              <a:t>勤快，向上</a:t>
            </a:r>
          </a:p>
        </p:txBody>
      </p:sp>
      <p:sp>
        <p:nvSpPr>
          <p:cNvPr id="12" name="文本框 11"/>
          <p:cNvSpPr txBox="1"/>
          <p:nvPr/>
        </p:nvSpPr>
        <p:spPr>
          <a:xfrm>
            <a:off x="6744335" y="5304155"/>
            <a:ext cx="2288540" cy="967105"/>
          </a:xfrm>
          <a:prstGeom prst="rect">
            <a:avLst/>
          </a:prstGeom>
          <a:noFill/>
        </p:spPr>
        <p:txBody>
          <a:bodyPr wrap="square" rtlCol="0">
            <a:noAutofit/>
          </a:bodyPr>
          <a:lstStyle/>
          <a:p>
            <a:pPr indent="0" algn="ctr" fontAlgn="auto">
              <a:lnSpc>
                <a:spcPct val="150000"/>
              </a:lnSpc>
            </a:pPr>
            <a:r>
              <a:rPr lang="zh-CN" altLang="en-US" sz="2000">
                <a:latin typeface="黑体" panose="02010609060101010101" charset="-122"/>
                <a:ea typeface="黑体" panose="02010609060101010101" charset="-122"/>
              </a:rPr>
              <a:t>谦虚，好学</a:t>
            </a:r>
          </a:p>
        </p:txBody>
      </p:sp>
      <p:sp>
        <p:nvSpPr>
          <p:cNvPr id="14" name="椭圆 13"/>
          <p:cNvSpPr/>
          <p:nvPr/>
        </p:nvSpPr>
        <p:spPr>
          <a:xfrm>
            <a:off x="10848975" y="4004945"/>
            <a:ext cx="1146810" cy="1129030"/>
          </a:xfrm>
          <a:prstGeom prst="ellipse">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bg1"/>
                </a:solidFill>
                <a:latin typeface="黑体" panose="02010609060101010101" charset="-122"/>
                <a:ea typeface="黑体" panose="02010609060101010101" charset="-122"/>
                <a:cs typeface="汉仪旗黑-55简" panose="00020600040101010101" charset="-128"/>
              </a:rPr>
              <a:t>追求超越</a:t>
            </a:r>
          </a:p>
        </p:txBody>
      </p:sp>
      <p:sp>
        <p:nvSpPr>
          <p:cNvPr id="16" name="文本框 15"/>
          <p:cNvSpPr txBox="1"/>
          <p:nvPr/>
        </p:nvSpPr>
        <p:spPr>
          <a:xfrm>
            <a:off x="8616315" y="5326380"/>
            <a:ext cx="2206625" cy="783590"/>
          </a:xfrm>
          <a:prstGeom prst="rect">
            <a:avLst/>
          </a:prstGeom>
          <a:noFill/>
        </p:spPr>
        <p:txBody>
          <a:bodyPr wrap="square" rtlCol="0">
            <a:noAutofit/>
          </a:bodyPr>
          <a:lstStyle/>
          <a:p>
            <a:pPr indent="0" algn="ctr" fontAlgn="auto">
              <a:lnSpc>
                <a:spcPct val="150000"/>
              </a:lnSpc>
            </a:pPr>
            <a:r>
              <a:rPr lang="zh-CN" altLang="en-US" sz="2000">
                <a:latin typeface="黑体" panose="02010609060101010101" charset="-122"/>
                <a:ea typeface="黑体" panose="02010609060101010101" charset="-122"/>
              </a:rPr>
              <a:t>合作，诚信</a:t>
            </a:r>
          </a:p>
          <a:p>
            <a:pPr indent="0" algn="ctr" fontAlgn="auto">
              <a:lnSpc>
                <a:spcPct val="150000"/>
              </a:lnSpc>
            </a:pPr>
            <a:r>
              <a:rPr lang="zh-CN" altLang="en-US" sz="2000">
                <a:latin typeface="黑体" panose="02010609060101010101" charset="-122"/>
                <a:ea typeface="黑体" panose="02010609060101010101" charset="-122"/>
              </a:rPr>
              <a:t>步伐一致</a:t>
            </a:r>
          </a:p>
        </p:txBody>
      </p:sp>
      <p:sp>
        <p:nvSpPr>
          <p:cNvPr id="17" name="椭圆 16"/>
          <p:cNvSpPr/>
          <p:nvPr/>
        </p:nvSpPr>
        <p:spPr>
          <a:xfrm>
            <a:off x="9120505" y="4004945"/>
            <a:ext cx="1146810" cy="1129030"/>
          </a:xfrm>
          <a:prstGeom prst="ellipse">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bg1"/>
                </a:solidFill>
                <a:latin typeface="黑体" panose="02010609060101010101" charset="-122"/>
                <a:ea typeface="黑体" panose="02010609060101010101" charset="-122"/>
                <a:cs typeface="汉仪旗黑-55简" panose="00020600040101010101" charset="-128"/>
              </a:rPr>
              <a:t>团队精神</a:t>
            </a:r>
          </a:p>
        </p:txBody>
      </p:sp>
      <p:sp>
        <p:nvSpPr>
          <p:cNvPr id="18" name="文本框 17"/>
          <p:cNvSpPr txBox="1"/>
          <p:nvPr/>
        </p:nvSpPr>
        <p:spPr>
          <a:xfrm>
            <a:off x="11064240" y="5445125"/>
            <a:ext cx="1443355" cy="937895"/>
          </a:xfrm>
          <a:prstGeom prst="rect">
            <a:avLst/>
          </a:prstGeom>
          <a:noFill/>
        </p:spPr>
        <p:txBody>
          <a:bodyPr wrap="square" rtlCol="0">
            <a:noAutofit/>
          </a:bodyPr>
          <a:lstStyle/>
          <a:p>
            <a:r>
              <a:rPr lang="zh-CN" altLang="en-US" sz="2000">
                <a:latin typeface="黑体" panose="02010609060101010101" charset="-122"/>
                <a:ea typeface="黑体" panose="02010609060101010101" charset="-122"/>
              </a:rPr>
              <a:t>创新</a:t>
            </a:r>
          </a:p>
          <a:p>
            <a:r>
              <a:rPr lang="zh-CN" altLang="en-US" sz="2000">
                <a:latin typeface="黑体" panose="02010609060101010101" charset="-122"/>
                <a:ea typeface="黑体" panose="02010609060101010101" charset="-122"/>
              </a:rPr>
              <a:t>竞争</a:t>
            </a:r>
          </a:p>
        </p:txBody>
      </p:sp>
      <p:sp>
        <p:nvSpPr>
          <p:cNvPr id="19" name="5"/>
          <p:cNvSpPr/>
          <p:nvPr>
            <p:custDataLst>
              <p:tags r:id="rId2"/>
            </p:custDataLst>
          </p:nvPr>
        </p:nvSpPr>
        <p:spPr bwMode="auto">
          <a:xfrm>
            <a:off x="6018290" y="4292464"/>
            <a:ext cx="745316" cy="745316"/>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rgbClr val="DA0000"/>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sz="2400" b="0" i="0" u="none" strike="noStrike" kern="0" cap="none" spc="0" normalizeH="0" baseline="0" noProof="0" dirty="0">
              <a:ln>
                <a:noFill/>
              </a:ln>
              <a:solidFill>
                <a:schemeClr val="bg1"/>
              </a:solidFill>
              <a:effectLst/>
              <a:uLnTx/>
              <a:uFillTx/>
              <a:latin typeface="思源黑体 CN Light" panose="020B0300000000000000" pitchFamily="34" charset="-122"/>
              <a:ea typeface="思源黑体 CN Light" panose="020B0300000000000000" pitchFamily="34" charset="-122"/>
              <a:sym typeface="Source Han Sans HW SC"/>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框 25"/>
          <p:cNvSpPr txBox="1"/>
          <p:nvPr/>
        </p:nvSpPr>
        <p:spPr>
          <a:xfrm>
            <a:off x="883920" y="356235"/>
            <a:ext cx="3173095" cy="675640"/>
          </a:xfrm>
          <a:prstGeom prst="rect">
            <a:avLst/>
          </a:prstGeom>
          <a:noFill/>
        </p:spPr>
        <p:txBody>
          <a:bodyPr wrap="square" rtlCol="0">
            <a:spAutoFit/>
          </a:bodyPr>
          <a:lstStyle/>
          <a:p>
            <a:r>
              <a:rPr lang="zh-CN" altLang="en-US" sz="3800" spc="-150" dirty="0">
                <a:solidFill>
                  <a:srgbClr val="DA0000"/>
                </a:solidFill>
                <a:latin typeface="汉仪雅酷黑简" panose="00020600040101010101" charset="-122"/>
                <a:ea typeface="汉仪雅酷黑简" panose="00020600040101010101" charset="-122"/>
                <a:cs typeface="汉仪旗黑-55简" panose="00020600040101010101" charset="-128"/>
              </a:rPr>
              <a:t>企业文化</a:t>
            </a:r>
          </a:p>
        </p:txBody>
      </p:sp>
      <p:grpSp>
        <p:nvGrpSpPr>
          <p:cNvPr id="4" name="组合 3"/>
          <p:cNvGrpSpPr/>
          <p:nvPr/>
        </p:nvGrpSpPr>
        <p:grpSpPr>
          <a:xfrm>
            <a:off x="0" y="307340"/>
            <a:ext cx="12192000" cy="753110"/>
            <a:chOff x="0" y="484"/>
            <a:chExt cx="19200" cy="1186"/>
          </a:xfrm>
        </p:grpSpPr>
        <p:sp>
          <p:nvSpPr>
            <p:cNvPr id="24" name="任意多边形 30"/>
            <p:cNvSpPr/>
            <p:nvPr/>
          </p:nvSpPr>
          <p:spPr>
            <a:xfrm>
              <a:off x="907" y="484"/>
              <a:ext cx="467" cy="154"/>
            </a:xfrm>
            <a:custGeom>
              <a:avLst/>
              <a:gdLst>
                <a:gd name="connsiteX0" fmla="*/ 0 w 1799"/>
                <a:gd name="connsiteY0" fmla="*/ 784 h 784"/>
                <a:gd name="connsiteX1" fmla="*/ 1799 w 1799"/>
                <a:gd name="connsiteY1" fmla="*/ 779 h 784"/>
                <a:gd name="connsiteX2" fmla="*/ 288 w 1799"/>
                <a:gd name="connsiteY2" fmla="*/ 0 h 784"/>
                <a:gd name="connsiteX3" fmla="*/ 0 w 1799"/>
                <a:gd name="connsiteY3" fmla="*/ 784 h 784"/>
              </a:gdLst>
              <a:ahLst/>
              <a:cxnLst>
                <a:cxn ang="0">
                  <a:pos x="connsiteX0" y="connsiteY0"/>
                </a:cxn>
                <a:cxn ang="0">
                  <a:pos x="connsiteX1" y="connsiteY1"/>
                </a:cxn>
                <a:cxn ang="0">
                  <a:pos x="connsiteX2" y="connsiteY2"/>
                </a:cxn>
                <a:cxn ang="0">
                  <a:pos x="connsiteX3" y="connsiteY3"/>
                </a:cxn>
              </a:cxnLst>
              <a:rect l="l" t="t" r="r" b="b"/>
              <a:pathLst>
                <a:path w="1799" h="784">
                  <a:moveTo>
                    <a:pt x="0" y="784"/>
                  </a:moveTo>
                  <a:lnTo>
                    <a:pt x="1799" y="779"/>
                  </a:lnTo>
                  <a:lnTo>
                    <a:pt x="288" y="0"/>
                  </a:lnTo>
                  <a:lnTo>
                    <a:pt x="0" y="784"/>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任意多边形 29"/>
            <p:cNvSpPr/>
            <p:nvPr/>
          </p:nvSpPr>
          <p:spPr>
            <a:xfrm>
              <a:off x="0" y="638"/>
              <a:ext cx="1374" cy="1032"/>
            </a:xfrm>
            <a:custGeom>
              <a:avLst/>
              <a:gdLst>
                <a:gd name="connsiteX0" fmla="*/ 0 w 5290"/>
                <a:gd name="connsiteY0" fmla="*/ 0 h 5256"/>
                <a:gd name="connsiteX1" fmla="*/ 5290 w 5290"/>
                <a:gd name="connsiteY1" fmla="*/ 0 h 5256"/>
                <a:gd name="connsiteX2" fmla="*/ 3485 w 5290"/>
                <a:gd name="connsiteY2" fmla="*/ 5256 h 5256"/>
                <a:gd name="connsiteX3" fmla="*/ 0 w 5290"/>
                <a:gd name="connsiteY3" fmla="*/ 5256 h 5256"/>
                <a:gd name="connsiteX4" fmla="*/ 0 w 5290"/>
                <a:gd name="connsiteY4" fmla="*/ 0 h 5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 h="5256">
                  <a:moveTo>
                    <a:pt x="0" y="0"/>
                  </a:moveTo>
                  <a:lnTo>
                    <a:pt x="5290" y="0"/>
                  </a:lnTo>
                  <a:lnTo>
                    <a:pt x="3485" y="5256"/>
                  </a:lnTo>
                  <a:lnTo>
                    <a:pt x="0" y="5256"/>
                  </a:lnTo>
                  <a:lnTo>
                    <a:pt x="0" y="0"/>
                  </a:lnTo>
                  <a:close/>
                </a:path>
              </a:pathLst>
            </a:cu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 name="直接连接符 9"/>
            <p:cNvCxnSpPr/>
            <p:nvPr/>
          </p:nvCxnSpPr>
          <p:spPr>
            <a:xfrm>
              <a:off x="1131" y="1670"/>
              <a:ext cx="18069" cy="0"/>
            </a:xfrm>
            <a:prstGeom prst="line">
              <a:avLst/>
            </a:prstGeom>
            <a:ln w="12700">
              <a:solidFill>
                <a:srgbClr val="DA0000"/>
              </a:solidFill>
            </a:ln>
          </p:spPr>
          <p:style>
            <a:lnRef idx="1">
              <a:schemeClr val="accent1"/>
            </a:lnRef>
            <a:fillRef idx="0">
              <a:schemeClr val="accent1"/>
            </a:fillRef>
            <a:effectRef idx="0">
              <a:schemeClr val="accent1"/>
            </a:effectRef>
            <a:fontRef idx="minor">
              <a:schemeClr val="tx1"/>
            </a:fontRef>
          </p:style>
        </p:cxnSp>
        <p:sp>
          <p:nvSpPr>
            <p:cNvPr id="11" name="TextBox 25"/>
            <p:cNvSpPr txBox="1"/>
            <p:nvPr/>
          </p:nvSpPr>
          <p:spPr>
            <a:xfrm>
              <a:off x="0" y="707"/>
              <a:ext cx="1056" cy="822"/>
            </a:xfrm>
            <a:prstGeom prst="rect">
              <a:avLst/>
            </a:prstGeom>
            <a:noFill/>
          </p:spPr>
          <p:txBody>
            <a:bodyPr wrap="square" rtlCol="0">
              <a:spAutoFit/>
            </a:bodyPr>
            <a:lstStyle/>
            <a:p>
              <a:pPr algn="dist"/>
              <a:r>
                <a:rPr lang="en-US" altLang="zh-CN" sz="2800" spc="-150" dirty="0">
                  <a:solidFill>
                    <a:schemeClr val="bg1"/>
                  </a:solidFill>
                  <a:latin typeface="汉仪雅酷黑简" panose="00020600040101010101" charset="-122"/>
                  <a:ea typeface="汉仪雅酷黑简" panose="00020600040101010101" charset="-122"/>
                  <a:cs typeface="汉仪旗黑-55简" panose="00020600040101010101" charset="-128"/>
                </a:rPr>
                <a:t>07</a:t>
              </a:r>
            </a:p>
          </p:txBody>
        </p:sp>
      </p:grpSp>
      <p:pic>
        <p:nvPicPr>
          <p:cNvPr id="5" name="图片 4" descr="32303038313138353b32303039303635323bb6c1cae9"/>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88909" y="4300890"/>
            <a:ext cx="546735" cy="546735"/>
          </a:xfrm>
          <a:prstGeom prst="rect">
            <a:avLst/>
          </a:prstGeom>
        </p:spPr>
      </p:pic>
      <p:pic>
        <p:nvPicPr>
          <p:cNvPr id="9" name="图片 8" descr="343435383135323b333635383631373bc9cfc9fd"/>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74945" y="4325620"/>
            <a:ext cx="497840" cy="497840"/>
          </a:xfrm>
          <a:prstGeom prst="rect">
            <a:avLst/>
          </a:prstGeom>
        </p:spPr>
      </p:pic>
      <p:pic>
        <p:nvPicPr>
          <p:cNvPr id="13" name="图片 12" descr="32303038313138303b32303131373130333bc0f1ceefbad0"/>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08375" y="4325620"/>
            <a:ext cx="497840" cy="497840"/>
          </a:xfrm>
          <a:prstGeom prst="rect">
            <a:avLst/>
          </a:prstGeom>
        </p:spPr>
      </p:pic>
      <p:pic>
        <p:nvPicPr>
          <p:cNvPr id="100" name="图片 99"/>
          <p:cNvPicPr/>
          <p:nvPr>
            <p:custDataLst>
              <p:tags r:id="rId1"/>
            </p:custDataLst>
          </p:nvPr>
        </p:nvPicPr>
        <p:blipFill>
          <a:blip r:embed="rId10" cstate="email">
            <a:extLst>
              <a:ext uri="{28A0092B-C50C-407E-A947-70E740481C1C}">
                <a14:useLocalDpi xmlns:a14="http://schemas.microsoft.com/office/drawing/2010/main"/>
              </a:ext>
            </a:extLst>
          </a:blip>
          <a:stretch>
            <a:fillRect/>
          </a:stretch>
        </p:blipFill>
        <p:spPr>
          <a:xfrm>
            <a:off x="-96520" y="1988820"/>
            <a:ext cx="6845935" cy="3939540"/>
          </a:xfrm>
          <a:prstGeom prst="rect">
            <a:avLst/>
          </a:prstGeom>
          <a:noFill/>
          <a:ln w="9525">
            <a:noFill/>
          </a:ln>
        </p:spPr>
      </p:pic>
      <p:sp>
        <p:nvSpPr>
          <p:cNvPr id="15" name="矩形 14"/>
          <p:cNvSpPr/>
          <p:nvPr>
            <p:custDataLst>
              <p:tags r:id="rId2"/>
            </p:custDataLst>
          </p:nvPr>
        </p:nvSpPr>
        <p:spPr>
          <a:xfrm>
            <a:off x="6888480" y="1845310"/>
            <a:ext cx="4845685" cy="4748530"/>
          </a:xfrm>
          <a:prstGeom prst="rect">
            <a:avLst/>
          </a:prstGeom>
          <a:solidFill>
            <a:srgbClr val="DA0000"/>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2"/>
              </a:solidFill>
              <a:latin typeface="思源黑体 CN Bold" panose="020B0800000000000000" pitchFamily="34" charset="-122"/>
              <a:ea typeface="思源黑体 CN Bold" panose="020B0800000000000000" pitchFamily="34" charset="-122"/>
            </a:endParaRPr>
          </a:p>
        </p:txBody>
      </p:sp>
      <p:sp>
        <p:nvSpPr>
          <p:cNvPr id="6" name="文本框 5"/>
          <p:cNvSpPr txBox="1"/>
          <p:nvPr/>
        </p:nvSpPr>
        <p:spPr>
          <a:xfrm>
            <a:off x="7248525" y="1196975"/>
            <a:ext cx="3966210" cy="749300"/>
          </a:xfrm>
          <a:prstGeom prst="rect">
            <a:avLst/>
          </a:prstGeom>
          <a:noFill/>
        </p:spPr>
        <p:txBody>
          <a:bodyPr wrap="square" rtlCol="0">
            <a:noAutofit/>
          </a:bodyPr>
          <a:lstStyle/>
          <a:p>
            <a:pPr algn="ctr"/>
            <a:r>
              <a:rPr lang="zh-CN" altLang="en-US" sz="2800"/>
              <a:t>京东宿迁客服大厦</a:t>
            </a:r>
          </a:p>
        </p:txBody>
      </p:sp>
      <p:sp>
        <p:nvSpPr>
          <p:cNvPr id="20" name="文本框 19"/>
          <p:cNvSpPr txBox="1"/>
          <p:nvPr/>
        </p:nvSpPr>
        <p:spPr>
          <a:xfrm>
            <a:off x="7092315" y="2026920"/>
            <a:ext cx="4404360" cy="3851910"/>
          </a:xfrm>
          <a:prstGeom prst="rect">
            <a:avLst/>
          </a:prstGeom>
          <a:noFill/>
        </p:spPr>
        <p:txBody>
          <a:bodyPr wrap="square" rtlCol="0">
            <a:noAutofit/>
          </a:bodyPr>
          <a:lstStyle/>
          <a:p>
            <a:r>
              <a:rPr lang="zh-CN" altLang="en-US" sz="2000">
                <a:solidFill>
                  <a:schemeClr val="bg1"/>
                </a:solidFill>
              </a:rPr>
              <a:t>1. 负责产品售后服务，给予客户产品使用说明、产品特点说明等服务；</a:t>
            </a:r>
          </a:p>
          <a:p>
            <a:r>
              <a:rPr lang="zh-CN" altLang="en-US" sz="2000">
                <a:solidFill>
                  <a:schemeClr val="bg1"/>
                </a:solidFill>
              </a:rPr>
              <a:t>2. 负责处理客户投诉、客户意见、寻找解决方案，及时反馈给上级主管；</a:t>
            </a:r>
          </a:p>
          <a:p>
            <a:r>
              <a:rPr lang="zh-CN" altLang="en-US" sz="2000">
                <a:solidFill>
                  <a:schemeClr val="bg1"/>
                </a:solidFill>
              </a:rPr>
              <a:t>3. 负责与退款客户沟通，寻求解决方案，将损失降到最低；处理退款问题。</a:t>
            </a:r>
          </a:p>
          <a:p>
            <a:r>
              <a:rPr lang="zh-CN" altLang="en-US" sz="2000">
                <a:solidFill>
                  <a:schemeClr val="bg1"/>
                </a:solidFill>
              </a:rPr>
              <a:t>4. 客户反馈包裹疑难件的整理收集与跟踪处理；</a:t>
            </a:r>
          </a:p>
          <a:p>
            <a:r>
              <a:rPr lang="zh-CN" altLang="en-US" sz="2000">
                <a:solidFill>
                  <a:schemeClr val="bg1"/>
                </a:solidFill>
              </a:rPr>
              <a:t>5. 产品物流跟踪状态查询，货物滞留、超区、派送等问题处理，跟踪解决过程；</a:t>
            </a:r>
          </a:p>
          <a:p>
            <a:r>
              <a:rPr lang="zh-CN" altLang="en-US" sz="2000">
                <a:solidFill>
                  <a:schemeClr val="bg1"/>
                </a:solidFill>
              </a:rPr>
              <a:t>6. 快递系统中问题件疑难件的及时跟踪处理；丢件包裹相关信息的整理收集及赔偿单的制作。</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框 25"/>
          <p:cNvSpPr txBox="1"/>
          <p:nvPr/>
        </p:nvSpPr>
        <p:spPr>
          <a:xfrm>
            <a:off x="883920" y="356235"/>
            <a:ext cx="3173095" cy="675640"/>
          </a:xfrm>
          <a:prstGeom prst="rect">
            <a:avLst/>
          </a:prstGeom>
          <a:noFill/>
        </p:spPr>
        <p:txBody>
          <a:bodyPr wrap="square" rtlCol="0">
            <a:spAutoFit/>
          </a:bodyPr>
          <a:lstStyle/>
          <a:p>
            <a:r>
              <a:rPr lang="zh-CN" altLang="en-US" sz="3800" spc="-150" dirty="0">
                <a:solidFill>
                  <a:srgbClr val="DA0000"/>
                </a:solidFill>
                <a:latin typeface="汉仪雅酷黑简" panose="00020600040101010101" charset="-122"/>
                <a:ea typeface="汉仪雅酷黑简" panose="00020600040101010101" charset="-122"/>
                <a:cs typeface="汉仪旗黑-55简" panose="00020600040101010101" charset="-128"/>
              </a:rPr>
              <a:t>企业文化</a:t>
            </a:r>
          </a:p>
        </p:txBody>
      </p:sp>
      <p:grpSp>
        <p:nvGrpSpPr>
          <p:cNvPr id="4" name="组合 3"/>
          <p:cNvGrpSpPr/>
          <p:nvPr/>
        </p:nvGrpSpPr>
        <p:grpSpPr>
          <a:xfrm>
            <a:off x="0" y="307340"/>
            <a:ext cx="12192000" cy="753110"/>
            <a:chOff x="0" y="484"/>
            <a:chExt cx="19200" cy="1186"/>
          </a:xfrm>
        </p:grpSpPr>
        <p:sp>
          <p:nvSpPr>
            <p:cNvPr id="24" name="任意多边形 30"/>
            <p:cNvSpPr/>
            <p:nvPr/>
          </p:nvSpPr>
          <p:spPr>
            <a:xfrm>
              <a:off x="907" y="484"/>
              <a:ext cx="467" cy="154"/>
            </a:xfrm>
            <a:custGeom>
              <a:avLst/>
              <a:gdLst>
                <a:gd name="connsiteX0" fmla="*/ 0 w 1799"/>
                <a:gd name="connsiteY0" fmla="*/ 784 h 784"/>
                <a:gd name="connsiteX1" fmla="*/ 1799 w 1799"/>
                <a:gd name="connsiteY1" fmla="*/ 779 h 784"/>
                <a:gd name="connsiteX2" fmla="*/ 288 w 1799"/>
                <a:gd name="connsiteY2" fmla="*/ 0 h 784"/>
                <a:gd name="connsiteX3" fmla="*/ 0 w 1799"/>
                <a:gd name="connsiteY3" fmla="*/ 784 h 784"/>
              </a:gdLst>
              <a:ahLst/>
              <a:cxnLst>
                <a:cxn ang="0">
                  <a:pos x="connsiteX0" y="connsiteY0"/>
                </a:cxn>
                <a:cxn ang="0">
                  <a:pos x="connsiteX1" y="connsiteY1"/>
                </a:cxn>
                <a:cxn ang="0">
                  <a:pos x="connsiteX2" y="connsiteY2"/>
                </a:cxn>
                <a:cxn ang="0">
                  <a:pos x="connsiteX3" y="connsiteY3"/>
                </a:cxn>
              </a:cxnLst>
              <a:rect l="l" t="t" r="r" b="b"/>
              <a:pathLst>
                <a:path w="1799" h="784">
                  <a:moveTo>
                    <a:pt x="0" y="784"/>
                  </a:moveTo>
                  <a:lnTo>
                    <a:pt x="1799" y="779"/>
                  </a:lnTo>
                  <a:lnTo>
                    <a:pt x="288" y="0"/>
                  </a:lnTo>
                  <a:lnTo>
                    <a:pt x="0" y="784"/>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任意多边形 29"/>
            <p:cNvSpPr/>
            <p:nvPr/>
          </p:nvSpPr>
          <p:spPr>
            <a:xfrm>
              <a:off x="0" y="638"/>
              <a:ext cx="1374" cy="1032"/>
            </a:xfrm>
            <a:custGeom>
              <a:avLst/>
              <a:gdLst>
                <a:gd name="connsiteX0" fmla="*/ 0 w 5290"/>
                <a:gd name="connsiteY0" fmla="*/ 0 h 5256"/>
                <a:gd name="connsiteX1" fmla="*/ 5290 w 5290"/>
                <a:gd name="connsiteY1" fmla="*/ 0 h 5256"/>
                <a:gd name="connsiteX2" fmla="*/ 3485 w 5290"/>
                <a:gd name="connsiteY2" fmla="*/ 5256 h 5256"/>
                <a:gd name="connsiteX3" fmla="*/ 0 w 5290"/>
                <a:gd name="connsiteY3" fmla="*/ 5256 h 5256"/>
                <a:gd name="connsiteX4" fmla="*/ 0 w 5290"/>
                <a:gd name="connsiteY4" fmla="*/ 0 h 5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 h="5256">
                  <a:moveTo>
                    <a:pt x="0" y="0"/>
                  </a:moveTo>
                  <a:lnTo>
                    <a:pt x="5290" y="0"/>
                  </a:lnTo>
                  <a:lnTo>
                    <a:pt x="3485" y="5256"/>
                  </a:lnTo>
                  <a:lnTo>
                    <a:pt x="0" y="5256"/>
                  </a:lnTo>
                  <a:lnTo>
                    <a:pt x="0" y="0"/>
                  </a:lnTo>
                  <a:close/>
                </a:path>
              </a:pathLst>
            </a:cu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 name="直接连接符 9"/>
            <p:cNvCxnSpPr/>
            <p:nvPr/>
          </p:nvCxnSpPr>
          <p:spPr>
            <a:xfrm>
              <a:off x="1131" y="1670"/>
              <a:ext cx="18069" cy="0"/>
            </a:xfrm>
            <a:prstGeom prst="line">
              <a:avLst/>
            </a:prstGeom>
            <a:ln w="12700">
              <a:solidFill>
                <a:srgbClr val="DA0000"/>
              </a:solidFill>
            </a:ln>
          </p:spPr>
          <p:style>
            <a:lnRef idx="1">
              <a:schemeClr val="accent1"/>
            </a:lnRef>
            <a:fillRef idx="0">
              <a:schemeClr val="accent1"/>
            </a:fillRef>
            <a:effectRef idx="0">
              <a:schemeClr val="accent1"/>
            </a:effectRef>
            <a:fontRef idx="minor">
              <a:schemeClr val="tx1"/>
            </a:fontRef>
          </p:style>
        </p:cxnSp>
        <p:sp>
          <p:nvSpPr>
            <p:cNvPr id="11" name="TextBox 25"/>
            <p:cNvSpPr txBox="1"/>
            <p:nvPr/>
          </p:nvSpPr>
          <p:spPr>
            <a:xfrm>
              <a:off x="0" y="707"/>
              <a:ext cx="1056" cy="822"/>
            </a:xfrm>
            <a:prstGeom prst="rect">
              <a:avLst/>
            </a:prstGeom>
            <a:noFill/>
          </p:spPr>
          <p:txBody>
            <a:bodyPr wrap="square" rtlCol="0">
              <a:spAutoFit/>
            </a:bodyPr>
            <a:lstStyle/>
            <a:p>
              <a:pPr algn="dist"/>
              <a:r>
                <a:rPr lang="en-US" altLang="zh-CN" sz="2800" spc="-150" dirty="0">
                  <a:solidFill>
                    <a:schemeClr val="bg1"/>
                  </a:solidFill>
                  <a:latin typeface="汉仪雅酷黑简" panose="00020600040101010101" charset="-122"/>
                  <a:ea typeface="汉仪雅酷黑简" panose="00020600040101010101" charset="-122"/>
                  <a:cs typeface="汉仪旗黑-55简" panose="00020600040101010101" charset="-128"/>
                </a:rPr>
                <a:t>07</a:t>
              </a:r>
            </a:p>
          </p:txBody>
        </p:sp>
      </p:grpSp>
      <p:pic>
        <p:nvPicPr>
          <p:cNvPr id="5" name="图片 4" descr="32303038313138353b32303039303635323bb6c1cae9"/>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88909" y="4300890"/>
            <a:ext cx="546735" cy="546735"/>
          </a:xfrm>
          <a:prstGeom prst="rect">
            <a:avLst/>
          </a:prstGeom>
        </p:spPr>
      </p:pic>
      <p:pic>
        <p:nvPicPr>
          <p:cNvPr id="9" name="图片 8" descr="343435383135323b333635383631373bc9cfc9fd"/>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74945" y="4325620"/>
            <a:ext cx="497840" cy="497840"/>
          </a:xfrm>
          <a:prstGeom prst="rect">
            <a:avLst/>
          </a:prstGeom>
        </p:spPr>
      </p:pic>
      <p:pic>
        <p:nvPicPr>
          <p:cNvPr id="13" name="图片 12" descr="32303038313138303b32303131373130333bc0f1ceefbad0"/>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08375" y="4325620"/>
            <a:ext cx="497840" cy="497840"/>
          </a:xfrm>
          <a:prstGeom prst="rect">
            <a:avLst/>
          </a:prstGeom>
        </p:spPr>
      </p:pic>
      <p:sp>
        <p:nvSpPr>
          <p:cNvPr id="15" name="矩形 14"/>
          <p:cNvSpPr/>
          <p:nvPr>
            <p:custDataLst>
              <p:tags r:id="rId1"/>
            </p:custDataLst>
          </p:nvPr>
        </p:nvSpPr>
        <p:spPr>
          <a:xfrm>
            <a:off x="6888480" y="1845310"/>
            <a:ext cx="4845685" cy="4748530"/>
          </a:xfrm>
          <a:prstGeom prst="rect">
            <a:avLst/>
          </a:prstGeom>
          <a:solidFill>
            <a:srgbClr val="DA0000"/>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2"/>
              </a:solidFill>
              <a:latin typeface="思源黑体 CN Bold" panose="020B0800000000000000" pitchFamily="34" charset="-122"/>
              <a:ea typeface="思源黑体 CN Bold" panose="020B0800000000000000" pitchFamily="34" charset="-122"/>
            </a:endParaRPr>
          </a:p>
        </p:txBody>
      </p:sp>
      <p:sp>
        <p:nvSpPr>
          <p:cNvPr id="6" name="文本框 5"/>
          <p:cNvSpPr txBox="1"/>
          <p:nvPr/>
        </p:nvSpPr>
        <p:spPr>
          <a:xfrm>
            <a:off x="7248525" y="1196975"/>
            <a:ext cx="3966210" cy="749300"/>
          </a:xfrm>
          <a:prstGeom prst="rect">
            <a:avLst/>
          </a:prstGeom>
          <a:noFill/>
        </p:spPr>
        <p:txBody>
          <a:bodyPr wrap="square" rtlCol="0">
            <a:noAutofit/>
          </a:bodyPr>
          <a:lstStyle/>
          <a:p>
            <a:pPr algn="ctr"/>
            <a:r>
              <a:rPr lang="zh-CN" altLang="en-US" sz="2800"/>
              <a:t>京东员工福利待遇</a:t>
            </a:r>
          </a:p>
        </p:txBody>
      </p:sp>
      <p:sp>
        <p:nvSpPr>
          <p:cNvPr id="20" name="文本框 19"/>
          <p:cNvSpPr txBox="1"/>
          <p:nvPr/>
        </p:nvSpPr>
        <p:spPr>
          <a:xfrm>
            <a:off x="7092315" y="2026920"/>
            <a:ext cx="4404360" cy="3851910"/>
          </a:xfrm>
          <a:prstGeom prst="rect">
            <a:avLst/>
          </a:prstGeom>
          <a:noFill/>
        </p:spPr>
        <p:txBody>
          <a:bodyPr wrap="square" rtlCol="0">
            <a:noAutofit/>
          </a:bodyPr>
          <a:lstStyle/>
          <a:p>
            <a:r>
              <a:rPr lang="zh-CN" altLang="en-US" sz="2000">
                <a:solidFill>
                  <a:schemeClr val="bg1"/>
                </a:solidFill>
              </a:rPr>
              <a:t>1. </a:t>
            </a:r>
            <a:r>
              <a:rPr lang="en-US" altLang="zh-CN" sz="2000">
                <a:solidFill>
                  <a:schemeClr val="bg1"/>
                </a:solidFill>
              </a:rPr>
              <a:t>“</a:t>
            </a:r>
            <a:r>
              <a:rPr lang="zh-CN" altLang="en-US" sz="2000">
                <a:solidFill>
                  <a:schemeClr val="bg1"/>
                </a:solidFill>
              </a:rPr>
              <a:t>安居计划</a:t>
            </a:r>
            <a:r>
              <a:rPr lang="en-US" altLang="zh-CN" sz="2000">
                <a:solidFill>
                  <a:schemeClr val="bg1"/>
                </a:solidFill>
              </a:rPr>
              <a:t>”</a:t>
            </a:r>
            <a:r>
              <a:rPr lang="zh-CN" altLang="en-US" sz="2000">
                <a:solidFill>
                  <a:schemeClr val="bg1"/>
                </a:solidFill>
              </a:rPr>
              <a:t>支持员工购房。</a:t>
            </a:r>
          </a:p>
          <a:p>
            <a:r>
              <a:rPr lang="en-US" altLang="zh-CN" sz="2000">
                <a:solidFill>
                  <a:schemeClr val="bg1"/>
                </a:solidFill>
              </a:rPr>
              <a:t>2</a:t>
            </a:r>
            <a:r>
              <a:rPr lang="zh-CN" altLang="en-US" sz="2000">
                <a:solidFill>
                  <a:schemeClr val="bg1"/>
                </a:solidFill>
              </a:rPr>
              <a:t>. 重大疾病时的</a:t>
            </a:r>
            <a:r>
              <a:rPr lang="en-US" altLang="zh-CN" sz="2000">
                <a:solidFill>
                  <a:schemeClr val="bg1"/>
                </a:solidFill>
              </a:rPr>
              <a:t>“</a:t>
            </a:r>
            <a:r>
              <a:rPr lang="zh-CN" altLang="en-US" sz="2000">
                <a:solidFill>
                  <a:schemeClr val="bg1"/>
                </a:solidFill>
              </a:rPr>
              <a:t>无限额</a:t>
            </a:r>
            <a:r>
              <a:rPr lang="en-US" altLang="zh-CN" sz="2000">
                <a:solidFill>
                  <a:schemeClr val="bg1"/>
                </a:solidFill>
              </a:rPr>
              <a:t>”</a:t>
            </a:r>
            <a:r>
              <a:rPr lang="zh-CN" altLang="en-US" sz="2000">
                <a:solidFill>
                  <a:schemeClr val="bg1"/>
                </a:solidFill>
              </a:rPr>
              <a:t>报销费用。</a:t>
            </a:r>
            <a:r>
              <a:rPr lang="en-US" altLang="zh-CN" sz="2000">
                <a:solidFill>
                  <a:schemeClr val="bg1"/>
                </a:solidFill>
              </a:rPr>
              <a:t>3</a:t>
            </a:r>
            <a:r>
              <a:rPr lang="zh-CN" altLang="en-US" sz="2000">
                <a:solidFill>
                  <a:schemeClr val="bg1"/>
                </a:solidFill>
              </a:rPr>
              <a:t>. 京东为员工子女开设幼儿园，免费提供母婴产品。</a:t>
            </a:r>
          </a:p>
          <a:p>
            <a:r>
              <a:rPr lang="en-US" altLang="zh-CN" sz="2000">
                <a:solidFill>
                  <a:schemeClr val="bg1"/>
                </a:solidFill>
              </a:rPr>
              <a:t>4</a:t>
            </a:r>
            <a:r>
              <a:rPr lang="zh-CN" altLang="en-US" sz="2000">
                <a:solidFill>
                  <a:schemeClr val="bg1"/>
                </a:solidFill>
              </a:rPr>
              <a:t>. 春节期间为坚守岗位员工提供团聚补贴。</a:t>
            </a:r>
          </a:p>
          <a:p>
            <a:r>
              <a:rPr lang="en-US" altLang="zh-CN" sz="2000">
                <a:solidFill>
                  <a:schemeClr val="bg1"/>
                </a:solidFill>
              </a:rPr>
              <a:t>5.优于国家的产假、哺乳假，陪护假</a:t>
            </a:r>
            <a:r>
              <a:rPr lang="zh-CN" altLang="en-US" sz="2000">
                <a:solidFill>
                  <a:schemeClr val="bg1"/>
                </a:solidFill>
              </a:rPr>
              <a:t>。</a:t>
            </a:r>
            <a:endParaRPr lang="en-US" altLang="zh-CN" sz="2000">
              <a:solidFill>
                <a:schemeClr val="bg1"/>
              </a:solidFill>
            </a:endParaRPr>
          </a:p>
          <a:p>
            <a:r>
              <a:rPr lang="en-US" altLang="zh-CN" sz="2000">
                <a:solidFill>
                  <a:schemeClr val="bg1"/>
                </a:solidFill>
              </a:rPr>
              <a:t>6.四通八达的班车</a:t>
            </a:r>
            <a:r>
              <a:rPr lang="zh-CN" altLang="en-US" sz="2000">
                <a:solidFill>
                  <a:schemeClr val="bg1"/>
                </a:solidFill>
              </a:rPr>
              <a:t>。</a:t>
            </a:r>
            <a:endParaRPr lang="en-US" altLang="zh-CN" sz="2000">
              <a:solidFill>
                <a:schemeClr val="bg1"/>
              </a:solidFill>
            </a:endParaRPr>
          </a:p>
          <a:p>
            <a:r>
              <a:rPr lang="en-US" altLang="zh-CN" sz="2000">
                <a:solidFill>
                  <a:schemeClr val="bg1"/>
                </a:solidFill>
              </a:rPr>
              <a:t>7.基础福利</a:t>
            </a:r>
            <a:r>
              <a:rPr lang="zh-CN" altLang="en-US" sz="2000">
                <a:solidFill>
                  <a:schemeClr val="bg1"/>
                </a:solidFill>
              </a:rPr>
              <a:t>。</a:t>
            </a:r>
          </a:p>
          <a:p>
            <a:r>
              <a:rPr lang="en-US" altLang="zh-CN" sz="2000">
                <a:solidFill>
                  <a:schemeClr val="bg1"/>
                </a:solidFill>
              </a:rPr>
              <a:t>8.为员工提供星级酒店水准的精装公寓。</a:t>
            </a:r>
          </a:p>
          <a:p>
            <a:r>
              <a:rPr lang="en-US" altLang="zh-CN" sz="2000">
                <a:solidFill>
                  <a:schemeClr val="bg1"/>
                </a:solidFill>
              </a:rPr>
              <a:t>9.隐形福利</a:t>
            </a:r>
            <a:r>
              <a:rPr lang="zh-CN" altLang="en-US" sz="2000">
                <a:solidFill>
                  <a:schemeClr val="bg1"/>
                </a:solidFill>
              </a:rPr>
              <a:t>。</a:t>
            </a:r>
          </a:p>
        </p:txBody>
      </p:sp>
      <p:pic>
        <p:nvPicPr>
          <p:cNvPr id="101" name="图片 100"/>
          <p:cNvPicPr/>
          <p:nvPr>
            <p:custDataLst>
              <p:tags r:id="rId2"/>
            </p:custDataLst>
          </p:nvPr>
        </p:nvPicPr>
        <p:blipFill>
          <a:blip r:embed="rId10" cstate="email">
            <a:extLst>
              <a:ext uri="{28A0092B-C50C-407E-A947-70E740481C1C}">
                <a14:useLocalDpi xmlns:a14="http://schemas.microsoft.com/office/drawing/2010/main"/>
              </a:ext>
            </a:extLst>
          </a:blip>
          <a:stretch>
            <a:fillRect/>
          </a:stretch>
        </p:blipFill>
        <p:spPr>
          <a:xfrm>
            <a:off x="623570" y="1845310"/>
            <a:ext cx="5928995" cy="3691890"/>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836930" y="5876925"/>
            <a:ext cx="11355070" cy="1124585"/>
          </a:xfrm>
          <a:prstGeom prst="rect">
            <a:avLst/>
          </a:prstGeom>
          <a:noFill/>
          <a:ln>
            <a:noFill/>
          </a:ln>
        </p:spPr>
        <p:txBody>
          <a:bodyPr wrap="square" rtlCol="0">
            <a:noAutofit/>
          </a:bodyPr>
          <a:lstStyle/>
          <a:p>
            <a:pPr indent="0" fontAlgn="auto">
              <a:lnSpc>
                <a:spcPct val="150000"/>
              </a:lnSpc>
            </a:pPr>
            <a:r>
              <a:rPr lang="zh-CN" altLang="en-US" sz="2000" dirty="0">
                <a:solidFill>
                  <a:srgbClr val="DA0000"/>
                </a:solidFill>
                <a:latin typeface="黑体" panose="02010609060101010101" charset="-122"/>
                <a:ea typeface="黑体" panose="02010609060101010101" charset="-122"/>
                <a:cs typeface="汉仪旗黑-55简" panose="00020600040101010101" charset="-128"/>
                <a:sym typeface="+mn-lt"/>
              </a:rPr>
              <a:t>总之，人们可以通过检查交易类型、参与方和平台类型来识别不同类型的电子商务；通过了解不同类型的电子商务，个人和企业可以选择最适合他们需求和偏好的平台</a:t>
            </a:r>
          </a:p>
        </p:txBody>
      </p:sp>
      <p:sp>
        <p:nvSpPr>
          <p:cNvPr id="33" name="矩形 32"/>
          <p:cNvSpPr/>
          <p:nvPr/>
        </p:nvSpPr>
        <p:spPr>
          <a:xfrm>
            <a:off x="767080" y="1124585"/>
            <a:ext cx="11214100" cy="1336040"/>
          </a:xfrm>
          <a:prstGeom prst="rect">
            <a:avLst/>
          </a:prstGeom>
          <a:solidFill>
            <a:srgbClr val="DA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l" fontAlgn="auto">
              <a:lnSpc>
                <a:spcPct val="150000"/>
              </a:lnSpc>
            </a:pPr>
            <a:r>
              <a:rPr lang="zh-CN" altLang="en-US" sz="2400">
                <a:latin typeface="黑体" panose="02010609060101010101" charset="-122"/>
                <a:ea typeface="黑体" panose="02010609060101010101" charset="-122"/>
                <a:cs typeface="黑体" panose="02010609060101010101" charset="-122"/>
              </a:rPr>
              <a:t>电子商务可以根据交易类型、参与方和平台类型分类为：</a:t>
            </a:r>
            <a:r>
              <a:rPr lang="en-US" altLang="zh-CN" sz="2400">
                <a:latin typeface="黑体" panose="02010609060101010101" charset="-122"/>
                <a:ea typeface="黑体" panose="02010609060101010101" charset="-122"/>
                <a:cs typeface="黑体" panose="02010609060101010101" charset="-122"/>
              </a:rPr>
              <a:t>B2B</a:t>
            </a:r>
            <a:r>
              <a:rPr lang="zh-CN" altLang="en-US" sz="2400">
                <a:latin typeface="黑体" panose="02010609060101010101" charset="-122"/>
                <a:ea typeface="黑体" panose="02010609060101010101" charset="-122"/>
                <a:cs typeface="黑体" panose="02010609060101010101" charset="-122"/>
              </a:rPr>
              <a:t>、</a:t>
            </a:r>
            <a:r>
              <a:rPr lang="en-US" altLang="zh-CN" sz="2400">
                <a:latin typeface="黑体" panose="02010609060101010101" charset="-122"/>
                <a:ea typeface="黑体" panose="02010609060101010101" charset="-122"/>
                <a:cs typeface="黑体" panose="02010609060101010101" charset="-122"/>
              </a:rPr>
              <a:t>B2C</a:t>
            </a:r>
            <a:r>
              <a:rPr lang="zh-CN" altLang="en-US" sz="2400">
                <a:latin typeface="黑体" panose="02010609060101010101" charset="-122"/>
                <a:ea typeface="黑体" panose="02010609060101010101" charset="-122"/>
                <a:cs typeface="黑体" panose="02010609060101010101" charset="-122"/>
              </a:rPr>
              <a:t>、</a:t>
            </a:r>
            <a:r>
              <a:rPr lang="en-US" altLang="zh-CN" sz="2400">
                <a:latin typeface="黑体" panose="02010609060101010101" charset="-122"/>
                <a:ea typeface="黑体" panose="02010609060101010101" charset="-122"/>
                <a:cs typeface="黑体" panose="02010609060101010101" charset="-122"/>
              </a:rPr>
              <a:t>C2C</a:t>
            </a:r>
            <a:r>
              <a:rPr lang="zh-CN" altLang="en-US" sz="2400">
                <a:latin typeface="黑体" panose="02010609060101010101" charset="-122"/>
                <a:ea typeface="黑体" panose="02010609060101010101" charset="-122"/>
                <a:cs typeface="黑体" panose="02010609060101010101" charset="-122"/>
              </a:rPr>
              <a:t>、</a:t>
            </a:r>
          </a:p>
          <a:p>
            <a:pPr indent="0" algn="l" fontAlgn="auto">
              <a:lnSpc>
                <a:spcPct val="150000"/>
              </a:lnSpc>
            </a:pPr>
            <a:r>
              <a:rPr lang="zh-CN" altLang="en-US" sz="2400">
                <a:latin typeface="黑体" panose="02010609060101010101" charset="-122"/>
                <a:ea typeface="黑体" panose="02010609060101010101" charset="-122"/>
                <a:cs typeface="黑体" panose="02010609060101010101" charset="-122"/>
              </a:rPr>
              <a:t>移动电商、社交电商等。</a:t>
            </a:r>
          </a:p>
        </p:txBody>
      </p:sp>
      <p:sp>
        <p:nvSpPr>
          <p:cNvPr id="3" name="文本框 25"/>
          <p:cNvSpPr txBox="1"/>
          <p:nvPr/>
        </p:nvSpPr>
        <p:spPr>
          <a:xfrm>
            <a:off x="883920" y="356235"/>
            <a:ext cx="5262245" cy="675640"/>
          </a:xfrm>
          <a:prstGeom prst="rect">
            <a:avLst/>
          </a:prstGeom>
          <a:noFill/>
        </p:spPr>
        <p:txBody>
          <a:bodyPr wrap="square" rtlCol="0">
            <a:spAutoFit/>
          </a:bodyPr>
          <a:lstStyle/>
          <a:p>
            <a:r>
              <a:rPr lang="zh-CN" altLang="en-US" sz="3800" spc="-150" dirty="0">
                <a:solidFill>
                  <a:srgbClr val="DA0000"/>
                </a:solidFill>
                <a:latin typeface="汉仪雅酷黑简" panose="00020600040101010101" charset="-122"/>
                <a:ea typeface="汉仪雅酷黑简" panose="00020600040101010101" charset="-122"/>
                <a:cs typeface="汉仪旗黑-55简" panose="00020600040101010101" charset="-128"/>
              </a:rPr>
              <a:t>电商市场概述</a:t>
            </a:r>
          </a:p>
        </p:txBody>
      </p:sp>
      <p:grpSp>
        <p:nvGrpSpPr>
          <p:cNvPr id="4" name="组合 3"/>
          <p:cNvGrpSpPr/>
          <p:nvPr/>
        </p:nvGrpSpPr>
        <p:grpSpPr>
          <a:xfrm>
            <a:off x="0" y="307340"/>
            <a:ext cx="12192000" cy="753110"/>
            <a:chOff x="0" y="484"/>
            <a:chExt cx="19200" cy="1186"/>
          </a:xfrm>
        </p:grpSpPr>
        <p:sp>
          <p:nvSpPr>
            <p:cNvPr id="10" name="任意多边形 30"/>
            <p:cNvSpPr/>
            <p:nvPr/>
          </p:nvSpPr>
          <p:spPr>
            <a:xfrm>
              <a:off x="907" y="484"/>
              <a:ext cx="467" cy="154"/>
            </a:xfrm>
            <a:custGeom>
              <a:avLst/>
              <a:gdLst>
                <a:gd name="connsiteX0" fmla="*/ 0 w 1799"/>
                <a:gd name="connsiteY0" fmla="*/ 784 h 784"/>
                <a:gd name="connsiteX1" fmla="*/ 1799 w 1799"/>
                <a:gd name="connsiteY1" fmla="*/ 779 h 784"/>
                <a:gd name="connsiteX2" fmla="*/ 288 w 1799"/>
                <a:gd name="connsiteY2" fmla="*/ 0 h 784"/>
                <a:gd name="connsiteX3" fmla="*/ 0 w 1799"/>
                <a:gd name="connsiteY3" fmla="*/ 784 h 784"/>
              </a:gdLst>
              <a:ahLst/>
              <a:cxnLst>
                <a:cxn ang="0">
                  <a:pos x="connsiteX0" y="connsiteY0"/>
                </a:cxn>
                <a:cxn ang="0">
                  <a:pos x="connsiteX1" y="connsiteY1"/>
                </a:cxn>
                <a:cxn ang="0">
                  <a:pos x="connsiteX2" y="connsiteY2"/>
                </a:cxn>
                <a:cxn ang="0">
                  <a:pos x="connsiteX3" y="connsiteY3"/>
                </a:cxn>
              </a:cxnLst>
              <a:rect l="l" t="t" r="r" b="b"/>
              <a:pathLst>
                <a:path w="1799" h="784">
                  <a:moveTo>
                    <a:pt x="0" y="784"/>
                  </a:moveTo>
                  <a:lnTo>
                    <a:pt x="1799" y="779"/>
                  </a:lnTo>
                  <a:lnTo>
                    <a:pt x="288" y="0"/>
                  </a:lnTo>
                  <a:lnTo>
                    <a:pt x="0" y="784"/>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任意多边形 29"/>
            <p:cNvSpPr/>
            <p:nvPr/>
          </p:nvSpPr>
          <p:spPr>
            <a:xfrm>
              <a:off x="0" y="638"/>
              <a:ext cx="1374" cy="1032"/>
            </a:xfrm>
            <a:custGeom>
              <a:avLst/>
              <a:gdLst>
                <a:gd name="connsiteX0" fmla="*/ 0 w 5290"/>
                <a:gd name="connsiteY0" fmla="*/ 0 h 5256"/>
                <a:gd name="connsiteX1" fmla="*/ 5290 w 5290"/>
                <a:gd name="connsiteY1" fmla="*/ 0 h 5256"/>
                <a:gd name="connsiteX2" fmla="*/ 3485 w 5290"/>
                <a:gd name="connsiteY2" fmla="*/ 5256 h 5256"/>
                <a:gd name="connsiteX3" fmla="*/ 0 w 5290"/>
                <a:gd name="connsiteY3" fmla="*/ 5256 h 5256"/>
                <a:gd name="connsiteX4" fmla="*/ 0 w 5290"/>
                <a:gd name="connsiteY4" fmla="*/ 0 h 5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 h="5256">
                  <a:moveTo>
                    <a:pt x="0" y="0"/>
                  </a:moveTo>
                  <a:lnTo>
                    <a:pt x="5290" y="0"/>
                  </a:lnTo>
                  <a:lnTo>
                    <a:pt x="3485" y="5256"/>
                  </a:lnTo>
                  <a:lnTo>
                    <a:pt x="0" y="5256"/>
                  </a:lnTo>
                  <a:lnTo>
                    <a:pt x="0" y="0"/>
                  </a:lnTo>
                  <a:close/>
                </a:path>
              </a:pathLst>
            </a:cu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 name="直接连接符 4"/>
            <p:cNvCxnSpPr/>
            <p:nvPr/>
          </p:nvCxnSpPr>
          <p:spPr>
            <a:xfrm>
              <a:off x="1131" y="1670"/>
              <a:ext cx="18069" cy="0"/>
            </a:xfrm>
            <a:prstGeom prst="line">
              <a:avLst/>
            </a:prstGeom>
            <a:ln w="12700">
              <a:solidFill>
                <a:srgbClr val="DA0000"/>
              </a:solidFill>
            </a:ln>
          </p:spPr>
          <p:style>
            <a:lnRef idx="1">
              <a:schemeClr val="accent1"/>
            </a:lnRef>
            <a:fillRef idx="0">
              <a:schemeClr val="accent1"/>
            </a:fillRef>
            <a:effectRef idx="0">
              <a:schemeClr val="accent1"/>
            </a:effectRef>
            <a:fontRef idx="minor">
              <a:schemeClr val="tx1"/>
            </a:fontRef>
          </p:style>
        </p:cxnSp>
        <p:sp>
          <p:nvSpPr>
            <p:cNvPr id="6" name="TextBox 25"/>
            <p:cNvSpPr txBox="1"/>
            <p:nvPr/>
          </p:nvSpPr>
          <p:spPr>
            <a:xfrm>
              <a:off x="0" y="707"/>
              <a:ext cx="1056" cy="822"/>
            </a:xfrm>
            <a:prstGeom prst="rect">
              <a:avLst/>
            </a:prstGeom>
            <a:noFill/>
          </p:spPr>
          <p:txBody>
            <a:bodyPr wrap="square" rtlCol="0">
              <a:spAutoFit/>
            </a:bodyPr>
            <a:lstStyle/>
            <a:p>
              <a:pPr algn="dist"/>
              <a:r>
                <a:rPr lang="en-US" altLang="zh-CN" sz="2800" spc="-150" dirty="0">
                  <a:solidFill>
                    <a:schemeClr val="bg1"/>
                  </a:solidFill>
                  <a:latin typeface="汉仪雅酷黑简" panose="00020600040101010101" charset="-122"/>
                  <a:ea typeface="汉仪雅酷黑简" panose="00020600040101010101" charset="-122"/>
                  <a:cs typeface="汉仪旗黑-55简" panose="00020600040101010101" charset="-128"/>
                </a:rPr>
                <a:t>01</a:t>
              </a:r>
            </a:p>
          </p:txBody>
        </p:sp>
      </p:grpSp>
      <p:graphicFrame>
        <p:nvGraphicFramePr>
          <p:cNvPr id="7" name="表格 6"/>
          <p:cNvGraphicFramePr/>
          <p:nvPr>
            <p:custDataLst>
              <p:tags r:id="rId1"/>
            </p:custDataLst>
          </p:nvPr>
        </p:nvGraphicFramePr>
        <p:xfrm>
          <a:off x="1263650" y="2632075"/>
          <a:ext cx="10297795" cy="3305810"/>
        </p:xfrm>
        <a:graphic>
          <a:graphicData uri="http://schemas.openxmlformats.org/drawingml/2006/table">
            <a:tbl>
              <a:tblPr bandRow="1">
                <a:effectLst>
                  <a:outerShdw blurRad="50800" dist="38100" dir="2700000" algn="tl" rotWithShape="0">
                    <a:prstClr val="black">
                      <a:alpha val="40000"/>
                    </a:prstClr>
                  </a:outerShdw>
                </a:effectLst>
                <a:tableStyleId>{284E427A-3D55-4303-BF80-6455036E1DE7}</a:tableStyleId>
              </a:tblPr>
              <a:tblGrid>
                <a:gridCol w="1597025">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992120">
                  <a:extLst>
                    <a:ext uri="{9D8B030D-6E8A-4147-A177-3AD203B41FA5}">
                      <a16:colId xmlns:a16="http://schemas.microsoft.com/office/drawing/2014/main" val="20002"/>
                    </a:ext>
                  </a:extLst>
                </a:gridCol>
                <a:gridCol w="3295650">
                  <a:extLst>
                    <a:ext uri="{9D8B030D-6E8A-4147-A177-3AD203B41FA5}">
                      <a16:colId xmlns:a16="http://schemas.microsoft.com/office/drawing/2014/main" val="20003"/>
                    </a:ext>
                  </a:extLst>
                </a:gridCol>
              </a:tblGrid>
              <a:tr h="581660">
                <a:tc>
                  <a:txBody>
                    <a:bodyPr/>
                    <a:lstStyle/>
                    <a:p>
                      <a:pPr indent="0" algn="ctr">
                        <a:lnSpc>
                          <a:spcPct val="120000"/>
                        </a:lnSpc>
                        <a:spcBef>
                          <a:spcPts val="0"/>
                        </a:spcBef>
                        <a:spcAft>
                          <a:spcPts val="0"/>
                        </a:spcAft>
                        <a:buNone/>
                      </a:pPr>
                      <a:r>
                        <a:rPr lang="en-US" sz="2000" spc="130" dirty="0" err="1">
                          <a:latin typeface="黑体" panose="02010609060101010101" charset="-122"/>
                          <a:ea typeface="黑体" panose="02010609060101010101" charset="-122"/>
                        </a:rPr>
                        <a:t>类型</a:t>
                      </a:r>
                      <a:endParaRPr lang="en-US" sz="2000" spc="130" dirty="0">
                        <a:latin typeface="黑体" panose="02010609060101010101" charset="-122"/>
                        <a:ea typeface="黑体" panose="02010609060101010101" charset="-122"/>
                      </a:endParaRPr>
                    </a:p>
                  </a:txBody>
                  <a:tcPr marL="177800" marR="177800" marT="107950" marB="107950" anchor="ctr"/>
                </a:tc>
                <a:tc>
                  <a:txBody>
                    <a:bodyPr/>
                    <a:lstStyle/>
                    <a:p>
                      <a:pPr indent="0" algn="ctr">
                        <a:lnSpc>
                          <a:spcPct val="120000"/>
                        </a:lnSpc>
                        <a:spcBef>
                          <a:spcPts val="0"/>
                        </a:spcBef>
                        <a:spcAft>
                          <a:spcPts val="0"/>
                        </a:spcAft>
                        <a:buNone/>
                      </a:pPr>
                      <a:r>
                        <a:rPr lang="en-US" sz="2000" spc="130" dirty="0" err="1">
                          <a:latin typeface="黑体" panose="02010609060101010101" charset="-122"/>
                          <a:ea typeface="黑体" panose="02010609060101010101" charset="-122"/>
                        </a:rPr>
                        <a:t>主体</a:t>
                      </a:r>
                      <a:endParaRPr lang="en-US" sz="2000" spc="130" dirty="0">
                        <a:latin typeface="黑体" panose="02010609060101010101" charset="-122"/>
                        <a:ea typeface="黑体" panose="02010609060101010101" charset="-122"/>
                      </a:endParaRPr>
                    </a:p>
                  </a:txBody>
                  <a:tcPr marL="177800" marR="177800" marT="107950" marB="107950" anchor="ctr"/>
                </a:tc>
                <a:tc>
                  <a:txBody>
                    <a:bodyPr/>
                    <a:lstStyle/>
                    <a:p>
                      <a:pPr indent="0" algn="ctr">
                        <a:lnSpc>
                          <a:spcPct val="120000"/>
                        </a:lnSpc>
                        <a:spcBef>
                          <a:spcPts val="0"/>
                        </a:spcBef>
                        <a:spcAft>
                          <a:spcPts val="0"/>
                        </a:spcAft>
                        <a:buNone/>
                      </a:pPr>
                      <a:r>
                        <a:rPr lang="en-US" sz="2000" spc="130" dirty="0" err="1">
                          <a:latin typeface="黑体" panose="02010609060101010101" charset="-122"/>
                          <a:ea typeface="黑体" panose="02010609060101010101" charset="-122"/>
                        </a:rPr>
                        <a:t>参与者</a:t>
                      </a:r>
                      <a:endParaRPr lang="en-US" sz="2000" spc="130" dirty="0">
                        <a:latin typeface="黑体" panose="02010609060101010101" charset="-122"/>
                        <a:ea typeface="黑体" panose="02010609060101010101" charset="-122"/>
                      </a:endParaRPr>
                    </a:p>
                  </a:txBody>
                  <a:tcPr marL="177800" marR="177800" marT="107950" marB="107950" anchor="ctr"/>
                </a:tc>
                <a:tc>
                  <a:txBody>
                    <a:bodyPr/>
                    <a:lstStyle/>
                    <a:p>
                      <a:pPr indent="0" algn="ctr">
                        <a:lnSpc>
                          <a:spcPct val="120000"/>
                        </a:lnSpc>
                        <a:spcBef>
                          <a:spcPts val="0"/>
                        </a:spcBef>
                        <a:spcAft>
                          <a:spcPts val="0"/>
                        </a:spcAft>
                        <a:buNone/>
                      </a:pPr>
                      <a:r>
                        <a:rPr lang="en-US" sz="2000" spc="130" dirty="0" err="1">
                          <a:latin typeface="黑体" panose="02010609060101010101" charset="-122"/>
                          <a:ea typeface="黑体" panose="02010609060101010101" charset="-122"/>
                        </a:rPr>
                        <a:t>代表公司</a:t>
                      </a:r>
                      <a:endParaRPr lang="en-US" sz="2000" spc="130" dirty="0">
                        <a:latin typeface="黑体" panose="02010609060101010101" charset="-122"/>
                        <a:ea typeface="黑体" panose="02010609060101010101" charset="-122"/>
                      </a:endParaRPr>
                    </a:p>
                  </a:txBody>
                  <a:tcPr marL="177800" marR="177800" marT="107950" marB="107950" anchor="ctr"/>
                </a:tc>
                <a:extLst>
                  <a:ext uri="{0D108BD9-81ED-4DB2-BD59-A6C34878D82A}">
                    <a16:rowId xmlns:a16="http://schemas.microsoft.com/office/drawing/2014/main" val="10000"/>
                  </a:ext>
                </a:extLst>
              </a:tr>
              <a:tr h="544830">
                <a:tc>
                  <a:txBody>
                    <a:bodyPr/>
                    <a:lstStyle/>
                    <a:p>
                      <a:pPr indent="0" algn="ctr">
                        <a:lnSpc>
                          <a:spcPct val="120000"/>
                        </a:lnSpc>
                        <a:spcBef>
                          <a:spcPts val="0"/>
                        </a:spcBef>
                        <a:spcAft>
                          <a:spcPts val="0"/>
                        </a:spcAft>
                        <a:buNone/>
                      </a:pPr>
                      <a:r>
                        <a:rPr lang="en-US" sz="1800" spc="120">
                          <a:latin typeface="黑体" panose="02010609060101010101" charset="-122"/>
                          <a:ea typeface="黑体" panose="02010609060101010101" charset="-122"/>
                        </a:rPr>
                        <a:t>B2B</a:t>
                      </a:r>
                    </a:p>
                  </a:txBody>
                  <a:tcPr marL="177800" marR="177800" marT="107950" marB="107950" anchor="ctr"/>
                </a:tc>
                <a:tc>
                  <a:txBody>
                    <a:bodyPr/>
                    <a:lstStyle/>
                    <a:p>
                      <a:pPr indent="0" algn="ctr">
                        <a:lnSpc>
                          <a:spcPct val="120000"/>
                        </a:lnSpc>
                        <a:spcBef>
                          <a:spcPts val="0"/>
                        </a:spcBef>
                        <a:spcAft>
                          <a:spcPts val="0"/>
                        </a:spcAft>
                        <a:buNone/>
                      </a:pPr>
                      <a:r>
                        <a:rPr lang="en-US" sz="1800" spc="120">
                          <a:latin typeface="黑体" panose="02010609060101010101" charset="-122"/>
                          <a:ea typeface="黑体" panose="02010609060101010101" charset="-122"/>
                        </a:rPr>
                        <a:t>企业之间</a:t>
                      </a:r>
                      <a:endParaRPr lang="en-US" altLang="en-US" sz="1800" spc="120">
                        <a:latin typeface="黑体" panose="02010609060101010101" charset="-122"/>
                        <a:ea typeface="黑体" panose="02010609060101010101" charset="-122"/>
                      </a:endParaRPr>
                    </a:p>
                  </a:txBody>
                  <a:tcPr marL="177800" marR="177800" marT="107950" marB="107950" anchor="ctr"/>
                </a:tc>
                <a:tc>
                  <a:txBody>
                    <a:bodyPr/>
                    <a:lstStyle/>
                    <a:p>
                      <a:pPr indent="0" algn="ctr">
                        <a:lnSpc>
                          <a:spcPct val="120000"/>
                        </a:lnSpc>
                        <a:spcBef>
                          <a:spcPts val="0"/>
                        </a:spcBef>
                        <a:spcAft>
                          <a:spcPts val="0"/>
                        </a:spcAft>
                        <a:buNone/>
                      </a:pPr>
                      <a:r>
                        <a:rPr lang="en-US" sz="1800" spc="120">
                          <a:latin typeface="黑体" panose="02010609060101010101" charset="-122"/>
                          <a:ea typeface="黑体" panose="02010609060101010101" charset="-122"/>
                        </a:rPr>
                        <a:t>制造商、零售商批发商</a:t>
                      </a:r>
                      <a:endParaRPr lang="en-US" altLang="en-US" sz="1800" spc="120">
                        <a:latin typeface="黑体" panose="02010609060101010101" charset="-122"/>
                        <a:ea typeface="黑体" panose="02010609060101010101" charset="-122"/>
                      </a:endParaRPr>
                    </a:p>
                  </a:txBody>
                  <a:tcPr marL="177800" marR="177800" marT="107950" marB="107950" anchor="ctr"/>
                </a:tc>
                <a:tc>
                  <a:txBody>
                    <a:bodyPr/>
                    <a:lstStyle/>
                    <a:p>
                      <a:pPr indent="0" algn="ctr">
                        <a:lnSpc>
                          <a:spcPct val="120000"/>
                        </a:lnSpc>
                        <a:spcBef>
                          <a:spcPts val="0"/>
                        </a:spcBef>
                        <a:spcAft>
                          <a:spcPts val="0"/>
                        </a:spcAft>
                        <a:buNone/>
                      </a:pPr>
                      <a:r>
                        <a:rPr lang="en-US" sz="1800" spc="120">
                          <a:latin typeface="黑体" panose="02010609060101010101" charset="-122"/>
                          <a:ea typeface="黑体" panose="02010609060101010101" charset="-122"/>
                        </a:rPr>
                        <a:t>阿里巴巴、亚马逊</a:t>
                      </a:r>
                      <a:endParaRPr lang="en-US" altLang="en-US" sz="1800" spc="120">
                        <a:latin typeface="黑体" panose="02010609060101010101" charset="-122"/>
                        <a:ea typeface="黑体" panose="02010609060101010101" charset="-122"/>
                      </a:endParaRPr>
                    </a:p>
                  </a:txBody>
                  <a:tcPr marL="177800" marR="177800" marT="107950" marB="107950" anchor="ctr"/>
                </a:tc>
                <a:extLst>
                  <a:ext uri="{0D108BD9-81ED-4DB2-BD59-A6C34878D82A}">
                    <a16:rowId xmlns:a16="http://schemas.microsoft.com/office/drawing/2014/main" val="10001"/>
                  </a:ext>
                </a:extLst>
              </a:tr>
              <a:tr h="544830">
                <a:tc>
                  <a:txBody>
                    <a:bodyPr/>
                    <a:lstStyle/>
                    <a:p>
                      <a:pPr indent="0" algn="ctr">
                        <a:lnSpc>
                          <a:spcPct val="120000"/>
                        </a:lnSpc>
                        <a:spcBef>
                          <a:spcPts val="0"/>
                        </a:spcBef>
                        <a:spcAft>
                          <a:spcPts val="0"/>
                        </a:spcAft>
                        <a:buNone/>
                      </a:pPr>
                      <a:r>
                        <a:rPr lang="en-US" sz="1800" spc="120">
                          <a:latin typeface="黑体" panose="02010609060101010101" charset="-122"/>
                          <a:ea typeface="黑体" panose="02010609060101010101" charset="-122"/>
                        </a:rPr>
                        <a:t>B2C</a:t>
                      </a:r>
                      <a:endParaRPr lang="en-US" altLang="en-US" sz="1800" spc="120">
                        <a:latin typeface="黑体" panose="02010609060101010101" charset="-122"/>
                        <a:ea typeface="黑体" panose="02010609060101010101" charset="-122"/>
                      </a:endParaRPr>
                    </a:p>
                  </a:txBody>
                  <a:tcPr marL="177800" marR="177800" marT="107950" marB="107950" anchor="ctr"/>
                </a:tc>
                <a:tc>
                  <a:txBody>
                    <a:bodyPr/>
                    <a:lstStyle/>
                    <a:p>
                      <a:pPr indent="0" algn="ctr">
                        <a:lnSpc>
                          <a:spcPct val="120000"/>
                        </a:lnSpc>
                        <a:spcBef>
                          <a:spcPts val="0"/>
                        </a:spcBef>
                        <a:spcAft>
                          <a:spcPts val="0"/>
                        </a:spcAft>
                        <a:buNone/>
                      </a:pPr>
                      <a:r>
                        <a:rPr lang="en-US" sz="1800" spc="120">
                          <a:latin typeface="黑体" panose="02010609060101010101" charset="-122"/>
                          <a:ea typeface="黑体" panose="02010609060101010101" charset="-122"/>
                        </a:rPr>
                        <a:t>企业与消费者</a:t>
                      </a:r>
                      <a:endParaRPr lang="en-US" altLang="en-US" sz="1800" spc="120">
                        <a:latin typeface="黑体" panose="02010609060101010101" charset="-122"/>
                        <a:ea typeface="黑体" panose="02010609060101010101" charset="-122"/>
                      </a:endParaRPr>
                    </a:p>
                  </a:txBody>
                  <a:tcPr marL="177800" marR="177800" marT="107950" marB="107950" anchor="ctr"/>
                </a:tc>
                <a:tc>
                  <a:txBody>
                    <a:bodyPr/>
                    <a:lstStyle/>
                    <a:p>
                      <a:pPr indent="0" algn="ctr">
                        <a:lnSpc>
                          <a:spcPct val="120000"/>
                        </a:lnSpc>
                        <a:spcBef>
                          <a:spcPts val="0"/>
                        </a:spcBef>
                        <a:spcAft>
                          <a:spcPts val="0"/>
                        </a:spcAft>
                        <a:buNone/>
                      </a:pPr>
                      <a:r>
                        <a:rPr lang="en-US" sz="1800" spc="120">
                          <a:latin typeface="黑体" panose="02010609060101010101" charset="-122"/>
                          <a:ea typeface="黑体" panose="02010609060101010101" charset="-122"/>
                        </a:rPr>
                        <a:t>企业、个人</a:t>
                      </a:r>
                      <a:endParaRPr lang="en-US" altLang="en-US" sz="1800" spc="120">
                        <a:latin typeface="黑体" panose="02010609060101010101" charset="-122"/>
                        <a:ea typeface="黑体" panose="02010609060101010101" charset="-122"/>
                      </a:endParaRPr>
                    </a:p>
                  </a:txBody>
                  <a:tcPr marL="177800" marR="177800" marT="107950" marB="107950" anchor="ctr"/>
                </a:tc>
                <a:tc>
                  <a:txBody>
                    <a:bodyPr/>
                    <a:lstStyle/>
                    <a:p>
                      <a:pPr indent="0" algn="ctr">
                        <a:lnSpc>
                          <a:spcPct val="120000"/>
                        </a:lnSpc>
                        <a:spcBef>
                          <a:spcPts val="0"/>
                        </a:spcBef>
                        <a:spcAft>
                          <a:spcPts val="0"/>
                        </a:spcAft>
                        <a:buNone/>
                      </a:pPr>
                      <a:r>
                        <a:rPr lang="en-US" sz="1800" spc="120">
                          <a:latin typeface="黑体" panose="02010609060101010101" charset="-122"/>
                          <a:ea typeface="黑体" panose="02010609060101010101" charset="-122"/>
                        </a:rPr>
                        <a:t>亚马逊、京东、沃尔玛</a:t>
                      </a:r>
                      <a:endParaRPr lang="en-US" altLang="en-US" sz="1800" spc="120">
                        <a:latin typeface="黑体" panose="02010609060101010101" charset="-122"/>
                        <a:ea typeface="黑体" panose="02010609060101010101" charset="-122"/>
                      </a:endParaRPr>
                    </a:p>
                  </a:txBody>
                  <a:tcPr marL="177800" marR="177800" marT="107950" marB="107950" anchor="ctr"/>
                </a:tc>
                <a:extLst>
                  <a:ext uri="{0D108BD9-81ED-4DB2-BD59-A6C34878D82A}">
                    <a16:rowId xmlns:a16="http://schemas.microsoft.com/office/drawing/2014/main" val="10002"/>
                  </a:ext>
                </a:extLst>
              </a:tr>
              <a:tr h="544830">
                <a:tc>
                  <a:txBody>
                    <a:bodyPr/>
                    <a:lstStyle/>
                    <a:p>
                      <a:pPr indent="0" algn="ctr">
                        <a:lnSpc>
                          <a:spcPct val="120000"/>
                        </a:lnSpc>
                        <a:spcBef>
                          <a:spcPts val="0"/>
                        </a:spcBef>
                        <a:spcAft>
                          <a:spcPts val="0"/>
                        </a:spcAft>
                        <a:buNone/>
                      </a:pPr>
                      <a:r>
                        <a:rPr lang="en-US" sz="1800" spc="120">
                          <a:latin typeface="黑体" panose="02010609060101010101" charset="-122"/>
                          <a:ea typeface="黑体" panose="02010609060101010101" charset="-122"/>
                        </a:rPr>
                        <a:t>C2C</a:t>
                      </a:r>
                      <a:endParaRPr lang="en-US" altLang="en-US" sz="1800" spc="120">
                        <a:latin typeface="黑体" panose="02010609060101010101" charset="-122"/>
                        <a:ea typeface="黑体" panose="02010609060101010101" charset="-122"/>
                      </a:endParaRPr>
                    </a:p>
                  </a:txBody>
                  <a:tcPr marL="177800" marR="177800" marT="107950" marB="107950" anchor="ctr"/>
                </a:tc>
                <a:tc>
                  <a:txBody>
                    <a:bodyPr/>
                    <a:lstStyle/>
                    <a:p>
                      <a:pPr indent="0" algn="ctr">
                        <a:lnSpc>
                          <a:spcPct val="120000"/>
                        </a:lnSpc>
                        <a:spcBef>
                          <a:spcPts val="0"/>
                        </a:spcBef>
                        <a:spcAft>
                          <a:spcPts val="0"/>
                        </a:spcAft>
                        <a:buNone/>
                      </a:pPr>
                      <a:r>
                        <a:rPr lang="en-US" sz="1800" spc="120">
                          <a:latin typeface="黑体" panose="02010609060101010101" charset="-122"/>
                          <a:ea typeface="黑体" panose="02010609060101010101" charset="-122"/>
                        </a:rPr>
                        <a:t>个体消费者之间</a:t>
                      </a:r>
                      <a:endParaRPr lang="en-US" altLang="en-US" sz="1800" spc="120">
                        <a:latin typeface="黑体" panose="02010609060101010101" charset="-122"/>
                        <a:ea typeface="黑体" panose="02010609060101010101" charset="-122"/>
                      </a:endParaRPr>
                    </a:p>
                  </a:txBody>
                  <a:tcPr marL="177800" marR="177800" marT="107950" marB="107950" anchor="ctr"/>
                </a:tc>
                <a:tc>
                  <a:txBody>
                    <a:bodyPr/>
                    <a:lstStyle/>
                    <a:p>
                      <a:pPr indent="0" algn="ctr">
                        <a:lnSpc>
                          <a:spcPct val="120000"/>
                        </a:lnSpc>
                        <a:spcBef>
                          <a:spcPts val="0"/>
                        </a:spcBef>
                        <a:spcAft>
                          <a:spcPts val="0"/>
                        </a:spcAft>
                        <a:buNone/>
                      </a:pPr>
                      <a:r>
                        <a:rPr lang="en-US" sz="1800" spc="120">
                          <a:latin typeface="黑体" panose="02010609060101010101" charset="-122"/>
                          <a:ea typeface="黑体" panose="02010609060101010101" charset="-122"/>
                        </a:rPr>
                        <a:t>零售商、买家</a:t>
                      </a:r>
                      <a:endParaRPr lang="en-US" altLang="en-US" sz="1800" spc="120">
                        <a:latin typeface="黑体" panose="02010609060101010101" charset="-122"/>
                        <a:ea typeface="黑体" panose="02010609060101010101" charset="-122"/>
                      </a:endParaRPr>
                    </a:p>
                  </a:txBody>
                  <a:tcPr marL="177800" marR="177800" marT="107950" marB="107950" anchor="ctr"/>
                </a:tc>
                <a:tc>
                  <a:txBody>
                    <a:bodyPr/>
                    <a:lstStyle/>
                    <a:p>
                      <a:pPr indent="0" algn="ctr">
                        <a:lnSpc>
                          <a:spcPct val="120000"/>
                        </a:lnSpc>
                        <a:spcBef>
                          <a:spcPts val="0"/>
                        </a:spcBef>
                        <a:spcAft>
                          <a:spcPts val="0"/>
                        </a:spcAft>
                        <a:buNone/>
                      </a:pPr>
                      <a:r>
                        <a:rPr lang="en-US" sz="1800" spc="120">
                          <a:latin typeface="黑体" panose="02010609060101010101" charset="-122"/>
                          <a:ea typeface="黑体" panose="02010609060101010101" charset="-122"/>
                        </a:rPr>
                        <a:t>淘宝</a:t>
                      </a:r>
                      <a:endParaRPr lang="en-US" altLang="en-US" sz="1800" spc="120">
                        <a:latin typeface="黑体" panose="02010609060101010101" charset="-122"/>
                        <a:ea typeface="黑体" panose="02010609060101010101" charset="-122"/>
                      </a:endParaRPr>
                    </a:p>
                  </a:txBody>
                  <a:tcPr marL="177800" marR="177800" marT="107950" marB="107950" anchor="ctr"/>
                </a:tc>
                <a:extLst>
                  <a:ext uri="{0D108BD9-81ED-4DB2-BD59-A6C34878D82A}">
                    <a16:rowId xmlns:a16="http://schemas.microsoft.com/office/drawing/2014/main" val="10003"/>
                  </a:ext>
                </a:extLst>
              </a:tr>
              <a:tr h="544830">
                <a:tc>
                  <a:txBody>
                    <a:bodyPr/>
                    <a:lstStyle/>
                    <a:p>
                      <a:pPr indent="0" algn="ctr">
                        <a:lnSpc>
                          <a:spcPct val="120000"/>
                        </a:lnSpc>
                        <a:spcBef>
                          <a:spcPts val="0"/>
                        </a:spcBef>
                        <a:spcAft>
                          <a:spcPts val="0"/>
                        </a:spcAft>
                        <a:buNone/>
                      </a:pPr>
                      <a:r>
                        <a:rPr lang="en-US" sz="1800" spc="120">
                          <a:latin typeface="黑体" panose="02010609060101010101" charset="-122"/>
                          <a:ea typeface="黑体" panose="02010609060101010101" charset="-122"/>
                        </a:rPr>
                        <a:t>移动电商</a:t>
                      </a:r>
                      <a:endParaRPr lang="en-US" altLang="en-US" sz="1800" spc="120">
                        <a:latin typeface="黑体" panose="02010609060101010101" charset="-122"/>
                        <a:ea typeface="黑体" panose="02010609060101010101" charset="-122"/>
                      </a:endParaRPr>
                    </a:p>
                  </a:txBody>
                  <a:tcPr marL="177800" marR="177800" marT="107950" marB="107950" anchor="ctr"/>
                </a:tc>
                <a:tc>
                  <a:txBody>
                    <a:bodyPr/>
                    <a:lstStyle/>
                    <a:p>
                      <a:pPr indent="0" algn="ctr">
                        <a:lnSpc>
                          <a:spcPct val="120000"/>
                        </a:lnSpc>
                        <a:spcBef>
                          <a:spcPts val="0"/>
                        </a:spcBef>
                        <a:spcAft>
                          <a:spcPts val="0"/>
                        </a:spcAft>
                        <a:buNone/>
                      </a:pPr>
                      <a:r>
                        <a:rPr lang="en-US" sz="1800" spc="120">
                          <a:latin typeface="黑体" panose="02010609060101010101" charset="-122"/>
                          <a:ea typeface="黑体" panose="02010609060101010101" charset="-122"/>
                        </a:rPr>
                        <a:t>移动设备</a:t>
                      </a:r>
                      <a:endParaRPr lang="en-US" altLang="en-US" sz="1800" spc="120">
                        <a:latin typeface="黑体" panose="02010609060101010101" charset="-122"/>
                        <a:ea typeface="黑体" panose="02010609060101010101" charset="-122"/>
                      </a:endParaRPr>
                    </a:p>
                  </a:txBody>
                  <a:tcPr marL="177800" marR="177800" marT="107950" marB="107950" anchor="ctr"/>
                </a:tc>
                <a:tc>
                  <a:txBody>
                    <a:bodyPr/>
                    <a:lstStyle/>
                    <a:p>
                      <a:pPr indent="0" algn="ctr">
                        <a:lnSpc>
                          <a:spcPct val="120000"/>
                        </a:lnSpc>
                        <a:spcBef>
                          <a:spcPts val="0"/>
                        </a:spcBef>
                        <a:spcAft>
                          <a:spcPts val="0"/>
                        </a:spcAft>
                        <a:buNone/>
                      </a:pPr>
                      <a:r>
                        <a:rPr lang="en-US" sz="1800" spc="120">
                          <a:latin typeface="黑体" panose="02010609060101010101" charset="-122"/>
                          <a:ea typeface="黑体" panose="02010609060101010101" charset="-122"/>
                        </a:rPr>
                        <a:t>个人</a:t>
                      </a:r>
                      <a:endParaRPr lang="en-US" altLang="en-US" sz="1800" spc="120">
                        <a:latin typeface="黑体" panose="02010609060101010101" charset="-122"/>
                        <a:ea typeface="黑体" panose="02010609060101010101" charset="-122"/>
                      </a:endParaRPr>
                    </a:p>
                  </a:txBody>
                  <a:tcPr marL="177800" marR="177800" marT="107950" marB="107950" anchor="ctr"/>
                </a:tc>
                <a:tc>
                  <a:txBody>
                    <a:bodyPr/>
                    <a:lstStyle/>
                    <a:p>
                      <a:pPr indent="0" algn="ctr">
                        <a:lnSpc>
                          <a:spcPct val="120000"/>
                        </a:lnSpc>
                        <a:spcBef>
                          <a:spcPts val="0"/>
                        </a:spcBef>
                        <a:spcAft>
                          <a:spcPts val="0"/>
                        </a:spcAft>
                        <a:buNone/>
                      </a:pPr>
                      <a:r>
                        <a:rPr lang="en-US" sz="1800" spc="120">
                          <a:latin typeface="黑体" panose="02010609060101010101" charset="-122"/>
                          <a:ea typeface="黑体" panose="02010609060101010101" charset="-122"/>
                        </a:rPr>
                        <a:t>Facebook</a:t>
                      </a:r>
                      <a:endParaRPr lang="en-US" altLang="en-US" sz="1800" spc="120">
                        <a:latin typeface="黑体" panose="02010609060101010101" charset="-122"/>
                        <a:ea typeface="黑体" panose="02010609060101010101" charset="-122"/>
                      </a:endParaRPr>
                    </a:p>
                  </a:txBody>
                  <a:tcPr marL="177800" marR="177800" marT="107950" marB="107950" anchor="ctr"/>
                </a:tc>
                <a:extLst>
                  <a:ext uri="{0D108BD9-81ED-4DB2-BD59-A6C34878D82A}">
                    <a16:rowId xmlns:a16="http://schemas.microsoft.com/office/drawing/2014/main" val="10004"/>
                  </a:ext>
                </a:extLst>
              </a:tr>
              <a:tr h="544830">
                <a:tc>
                  <a:txBody>
                    <a:bodyPr/>
                    <a:lstStyle/>
                    <a:p>
                      <a:pPr indent="0" algn="ctr">
                        <a:lnSpc>
                          <a:spcPct val="120000"/>
                        </a:lnSpc>
                        <a:spcBef>
                          <a:spcPts val="0"/>
                        </a:spcBef>
                        <a:spcAft>
                          <a:spcPts val="0"/>
                        </a:spcAft>
                        <a:buNone/>
                      </a:pPr>
                      <a:r>
                        <a:rPr lang="en-US" sz="1800" spc="120">
                          <a:latin typeface="黑体" panose="02010609060101010101" charset="-122"/>
                          <a:ea typeface="黑体" panose="02010609060101010101" charset="-122"/>
                        </a:rPr>
                        <a:t>社交电商</a:t>
                      </a:r>
                      <a:endParaRPr lang="en-US" altLang="en-US" sz="1800" spc="120">
                        <a:latin typeface="黑体" panose="02010609060101010101" charset="-122"/>
                        <a:ea typeface="黑体" panose="02010609060101010101" charset="-122"/>
                      </a:endParaRPr>
                    </a:p>
                  </a:txBody>
                  <a:tcPr marL="177800" marR="177800" marT="107950" marB="107950" anchor="ctr"/>
                </a:tc>
                <a:tc>
                  <a:txBody>
                    <a:bodyPr/>
                    <a:lstStyle/>
                    <a:p>
                      <a:pPr indent="0" algn="ctr">
                        <a:lnSpc>
                          <a:spcPct val="120000"/>
                        </a:lnSpc>
                        <a:spcBef>
                          <a:spcPts val="0"/>
                        </a:spcBef>
                        <a:spcAft>
                          <a:spcPts val="0"/>
                        </a:spcAft>
                        <a:buNone/>
                      </a:pPr>
                      <a:r>
                        <a:rPr lang="en-US" sz="1800" spc="120">
                          <a:latin typeface="黑体" panose="02010609060101010101" charset="-122"/>
                          <a:ea typeface="黑体" panose="02010609060101010101" charset="-122"/>
                        </a:rPr>
                        <a:t>社交媒体平台</a:t>
                      </a:r>
                      <a:endParaRPr lang="en-US" altLang="en-US" sz="1800" spc="120">
                        <a:latin typeface="黑体" panose="02010609060101010101" charset="-122"/>
                        <a:ea typeface="黑体" panose="02010609060101010101" charset="-122"/>
                      </a:endParaRPr>
                    </a:p>
                  </a:txBody>
                  <a:tcPr marL="177800" marR="177800" marT="107950" marB="107950" anchor="ctr"/>
                </a:tc>
                <a:tc>
                  <a:txBody>
                    <a:bodyPr/>
                    <a:lstStyle/>
                    <a:p>
                      <a:pPr indent="0" algn="ctr">
                        <a:lnSpc>
                          <a:spcPct val="120000"/>
                        </a:lnSpc>
                        <a:spcBef>
                          <a:spcPts val="0"/>
                        </a:spcBef>
                        <a:spcAft>
                          <a:spcPts val="0"/>
                        </a:spcAft>
                        <a:buNone/>
                      </a:pPr>
                      <a:r>
                        <a:rPr lang="en-US" sz="1800" spc="120">
                          <a:latin typeface="黑体" panose="02010609060101010101" charset="-122"/>
                          <a:ea typeface="黑体" panose="02010609060101010101" charset="-122"/>
                        </a:rPr>
                        <a:t>平台、消费者</a:t>
                      </a:r>
                      <a:endParaRPr lang="en-US" altLang="en-US" sz="1800" spc="120">
                        <a:latin typeface="黑体" panose="02010609060101010101" charset="-122"/>
                        <a:ea typeface="黑体" panose="02010609060101010101" charset="-122"/>
                      </a:endParaRPr>
                    </a:p>
                  </a:txBody>
                  <a:tcPr marL="177800" marR="177800" marT="107950" marB="107950" anchor="ctr"/>
                </a:tc>
                <a:tc>
                  <a:txBody>
                    <a:bodyPr/>
                    <a:lstStyle/>
                    <a:p>
                      <a:pPr indent="0" algn="ctr">
                        <a:lnSpc>
                          <a:spcPct val="120000"/>
                        </a:lnSpc>
                        <a:spcBef>
                          <a:spcPts val="0"/>
                        </a:spcBef>
                        <a:spcAft>
                          <a:spcPts val="0"/>
                        </a:spcAft>
                        <a:buNone/>
                      </a:pPr>
                      <a:r>
                        <a:rPr lang="en-US" sz="1800" spc="120" dirty="0" err="1">
                          <a:latin typeface="黑体" panose="02010609060101010101" charset="-122"/>
                          <a:ea typeface="黑体" panose="02010609060101010101" charset="-122"/>
                        </a:rPr>
                        <a:t>抖音</a:t>
                      </a:r>
                      <a:endParaRPr lang="en-US" altLang="en-US" sz="1800" spc="120" dirty="0">
                        <a:latin typeface="黑体" panose="02010609060101010101" charset="-122"/>
                        <a:ea typeface="黑体" panose="02010609060101010101" charset="-122"/>
                      </a:endParaRPr>
                    </a:p>
                  </a:txBody>
                  <a:tcPr marL="177800" marR="177800" marT="107950" marB="107950"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框 25"/>
          <p:cNvSpPr txBox="1"/>
          <p:nvPr/>
        </p:nvSpPr>
        <p:spPr>
          <a:xfrm>
            <a:off x="883920" y="356235"/>
            <a:ext cx="3173095" cy="675640"/>
          </a:xfrm>
          <a:prstGeom prst="rect">
            <a:avLst/>
          </a:prstGeom>
          <a:noFill/>
        </p:spPr>
        <p:txBody>
          <a:bodyPr wrap="square" rtlCol="0">
            <a:spAutoFit/>
          </a:bodyPr>
          <a:lstStyle/>
          <a:p>
            <a:r>
              <a:rPr lang="zh-CN" altLang="en-US" sz="3800" spc="-150" dirty="0">
                <a:solidFill>
                  <a:srgbClr val="DA0000"/>
                </a:solidFill>
                <a:latin typeface="汉仪雅酷黑简" panose="00020600040101010101" charset="-122"/>
                <a:ea typeface="汉仪雅酷黑简" panose="00020600040101010101" charset="-122"/>
                <a:cs typeface="汉仪旗黑-55简" panose="00020600040101010101" charset="-128"/>
              </a:rPr>
              <a:t>京东</a:t>
            </a:r>
            <a:r>
              <a:rPr lang="en-US" altLang="zh-CN" sz="3800" spc="-150" dirty="0">
                <a:solidFill>
                  <a:srgbClr val="DA0000"/>
                </a:solidFill>
                <a:latin typeface="汉仪雅酷黑简" panose="00020600040101010101" charset="-122"/>
                <a:ea typeface="汉仪雅酷黑简" panose="00020600040101010101" charset="-122"/>
                <a:cs typeface="汉仪旗黑-55简" panose="00020600040101010101" charset="-128"/>
              </a:rPr>
              <a:t>LOGO</a:t>
            </a:r>
          </a:p>
        </p:txBody>
      </p:sp>
      <p:grpSp>
        <p:nvGrpSpPr>
          <p:cNvPr id="5" name="组合 4"/>
          <p:cNvGrpSpPr/>
          <p:nvPr/>
        </p:nvGrpSpPr>
        <p:grpSpPr>
          <a:xfrm>
            <a:off x="0" y="307340"/>
            <a:ext cx="12192000" cy="753110"/>
            <a:chOff x="0" y="484"/>
            <a:chExt cx="19200" cy="1186"/>
          </a:xfrm>
        </p:grpSpPr>
        <p:sp>
          <p:nvSpPr>
            <p:cNvPr id="6" name="任意多边形 30"/>
            <p:cNvSpPr/>
            <p:nvPr/>
          </p:nvSpPr>
          <p:spPr>
            <a:xfrm>
              <a:off x="907" y="484"/>
              <a:ext cx="467" cy="154"/>
            </a:xfrm>
            <a:custGeom>
              <a:avLst/>
              <a:gdLst>
                <a:gd name="connsiteX0" fmla="*/ 0 w 1799"/>
                <a:gd name="connsiteY0" fmla="*/ 784 h 784"/>
                <a:gd name="connsiteX1" fmla="*/ 1799 w 1799"/>
                <a:gd name="connsiteY1" fmla="*/ 779 h 784"/>
                <a:gd name="connsiteX2" fmla="*/ 288 w 1799"/>
                <a:gd name="connsiteY2" fmla="*/ 0 h 784"/>
                <a:gd name="connsiteX3" fmla="*/ 0 w 1799"/>
                <a:gd name="connsiteY3" fmla="*/ 784 h 784"/>
              </a:gdLst>
              <a:ahLst/>
              <a:cxnLst>
                <a:cxn ang="0">
                  <a:pos x="connsiteX0" y="connsiteY0"/>
                </a:cxn>
                <a:cxn ang="0">
                  <a:pos x="connsiteX1" y="connsiteY1"/>
                </a:cxn>
                <a:cxn ang="0">
                  <a:pos x="connsiteX2" y="connsiteY2"/>
                </a:cxn>
                <a:cxn ang="0">
                  <a:pos x="connsiteX3" y="connsiteY3"/>
                </a:cxn>
              </a:cxnLst>
              <a:rect l="l" t="t" r="r" b="b"/>
              <a:pathLst>
                <a:path w="1799" h="784">
                  <a:moveTo>
                    <a:pt x="0" y="784"/>
                  </a:moveTo>
                  <a:lnTo>
                    <a:pt x="1799" y="779"/>
                  </a:lnTo>
                  <a:lnTo>
                    <a:pt x="288" y="0"/>
                  </a:lnTo>
                  <a:lnTo>
                    <a:pt x="0" y="784"/>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任意多边形 29"/>
            <p:cNvSpPr/>
            <p:nvPr/>
          </p:nvSpPr>
          <p:spPr>
            <a:xfrm>
              <a:off x="0" y="638"/>
              <a:ext cx="1374" cy="1032"/>
            </a:xfrm>
            <a:custGeom>
              <a:avLst/>
              <a:gdLst>
                <a:gd name="connsiteX0" fmla="*/ 0 w 5290"/>
                <a:gd name="connsiteY0" fmla="*/ 0 h 5256"/>
                <a:gd name="connsiteX1" fmla="*/ 5290 w 5290"/>
                <a:gd name="connsiteY1" fmla="*/ 0 h 5256"/>
                <a:gd name="connsiteX2" fmla="*/ 3485 w 5290"/>
                <a:gd name="connsiteY2" fmla="*/ 5256 h 5256"/>
                <a:gd name="connsiteX3" fmla="*/ 0 w 5290"/>
                <a:gd name="connsiteY3" fmla="*/ 5256 h 5256"/>
                <a:gd name="connsiteX4" fmla="*/ 0 w 5290"/>
                <a:gd name="connsiteY4" fmla="*/ 0 h 5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 h="5256">
                  <a:moveTo>
                    <a:pt x="0" y="0"/>
                  </a:moveTo>
                  <a:lnTo>
                    <a:pt x="5290" y="0"/>
                  </a:lnTo>
                  <a:lnTo>
                    <a:pt x="3485" y="5256"/>
                  </a:lnTo>
                  <a:lnTo>
                    <a:pt x="0" y="5256"/>
                  </a:lnTo>
                  <a:lnTo>
                    <a:pt x="0" y="0"/>
                  </a:lnTo>
                  <a:close/>
                </a:path>
              </a:pathLst>
            </a:cu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 name="直接连接符 9"/>
            <p:cNvCxnSpPr/>
            <p:nvPr/>
          </p:nvCxnSpPr>
          <p:spPr>
            <a:xfrm>
              <a:off x="1131" y="1670"/>
              <a:ext cx="18069" cy="0"/>
            </a:xfrm>
            <a:prstGeom prst="line">
              <a:avLst/>
            </a:prstGeom>
            <a:ln w="12700">
              <a:solidFill>
                <a:srgbClr val="DA0000"/>
              </a:solidFill>
            </a:ln>
          </p:spPr>
          <p:style>
            <a:lnRef idx="1">
              <a:schemeClr val="accent1"/>
            </a:lnRef>
            <a:fillRef idx="0">
              <a:schemeClr val="accent1"/>
            </a:fillRef>
            <a:effectRef idx="0">
              <a:schemeClr val="accent1"/>
            </a:effectRef>
            <a:fontRef idx="minor">
              <a:schemeClr val="tx1"/>
            </a:fontRef>
          </p:style>
        </p:cxnSp>
        <p:sp>
          <p:nvSpPr>
            <p:cNvPr id="11" name="TextBox 25"/>
            <p:cNvSpPr txBox="1"/>
            <p:nvPr/>
          </p:nvSpPr>
          <p:spPr>
            <a:xfrm>
              <a:off x="0" y="707"/>
              <a:ext cx="1056" cy="822"/>
            </a:xfrm>
            <a:prstGeom prst="rect">
              <a:avLst/>
            </a:prstGeom>
            <a:noFill/>
          </p:spPr>
          <p:txBody>
            <a:bodyPr wrap="square" rtlCol="0">
              <a:spAutoFit/>
            </a:bodyPr>
            <a:lstStyle/>
            <a:p>
              <a:pPr algn="dist"/>
              <a:r>
                <a:rPr lang="en-US" altLang="zh-CN" sz="2800" spc="-150" dirty="0">
                  <a:solidFill>
                    <a:schemeClr val="bg1"/>
                  </a:solidFill>
                  <a:latin typeface="汉仪雅酷黑简" panose="00020600040101010101" charset="-122"/>
                  <a:ea typeface="汉仪雅酷黑简" panose="00020600040101010101" charset="-122"/>
                  <a:cs typeface="汉仪旗黑-55简" panose="00020600040101010101" charset="-128"/>
                </a:rPr>
                <a:t>08</a:t>
              </a:r>
            </a:p>
          </p:txBody>
        </p:sp>
      </p:grpSp>
      <p:pic>
        <p:nvPicPr>
          <p:cNvPr id="100" name="图片 99"/>
          <p:cNvPicPr/>
          <p:nvPr>
            <p:custDataLst>
              <p:tags r:id="rId1"/>
            </p:custDataLst>
          </p:nvPr>
        </p:nvPicPr>
        <p:blipFill rotWithShape="1">
          <a:blip r:embed="rId3" cstate="print">
            <a:extLst>
              <a:ext uri="{28A0092B-C50C-407E-A947-70E740481C1C}">
                <a14:useLocalDpi xmlns:a14="http://schemas.microsoft.com/office/drawing/2010/main" val="0"/>
              </a:ext>
            </a:extLst>
          </a:blip>
          <a:srcRect/>
          <a:stretch/>
        </p:blipFill>
        <p:spPr>
          <a:xfrm>
            <a:off x="263352" y="2132330"/>
            <a:ext cx="2321098" cy="2087880"/>
          </a:xfrm>
          <a:prstGeom prst="rect">
            <a:avLst/>
          </a:prstGeom>
          <a:noFill/>
          <a:ln w="9525">
            <a:noFill/>
          </a:ln>
        </p:spPr>
      </p:pic>
      <p:sp>
        <p:nvSpPr>
          <p:cNvPr id="4" name="圆角矩形 3"/>
          <p:cNvSpPr/>
          <p:nvPr/>
        </p:nvSpPr>
        <p:spPr>
          <a:xfrm>
            <a:off x="2527935" y="1437005"/>
            <a:ext cx="6569710" cy="605790"/>
          </a:xfrm>
          <a:prstGeom prst="roundRect">
            <a:avLst/>
          </a:prstGeom>
          <a:solidFill>
            <a:srgbClr val="DA000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bg1"/>
                </a:solidFill>
                <a:latin typeface="黑体" panose="02010609060101010101" charset="-122"/>
                <a:ea typeface="黑体" panose="02010609060101010101" charset="-122"/>
                <a:cs typeface="黑体" panose="02010609060101010101" charset="-122"/>
                <a:sym typeface="+mn-ea"/>
              </a:rPr>
              <a:t>Q:</a:t>
            </a:r>
            <a:r>
              <a:rPr lang="zh-CN" altLang="en-US" sz="2400">
                <a:solidFill>
                  <a:schemeClr val="bg1"/>
                </a:solidFill>
                <a:latin typeface="黑体" panose="02010609060101010101" charset="-122"/>
                <a:ea typeface="黑体" panose="02010609060101010101" charset="-122"/>
                <a:cs typeface="黑体" panose="02010609060101010101" charset="-122"/>
                <a:sym typeface="+mn-ea"/>
              </a:rPr>
              <a:t>京东的LOGO是什么，有着什么具体的寓意</a:t>
            </a:r>
            <a:r>
              <a:rPr lang="en-US" altLang="zh-CN" sz="2400">
                <a:solidFill>
                  <a:schemeClr val="bg1"/>
                </a:solidFill>
                <a:latin typeface="黑体" panose="02010609060101010101" charset="-122"/>
                <a:ea typeface="黑体" panose="02010609060101010101" charset="-122"/>
                <a:cs typeface="黑体" panose="02010609060101010101" charset="-122"/>
                <a:sym typeface="+mn-ea"/>
              </a:rPr>
              <a:t>?</a:t>
            </a:r>
          </a:p>
        </p:txBody>
      </p:sp>
      <p:sp>
        <p:nvSpPr>
          <p:cNvPr id="7" name="文本框 6"/>
          <p:cNvSpPr txBox="1"/>
          <p:nvPr/>
        </p:nvSpPr>
        <p:spPr>
          <a:xfrm>
            <a:off x="2527935" y="2204720"/>
            <a:ext cx="8598535" cy="1476375"/>
          </a:xfrm>
          <a:prstGeom prst="rect">
            <a:avLst/>
          </a:prstGeom>
          <a:noFill/>
        </p:spPr>
        <p:txBody>
          <a:bodyPr wrap="square" rtlCol="0">
            <a:spAutoFit/>
          </a:bodyPr>
          <a:lstStyle/>
          <a:p>
            <a:pPr indent="0" fontAlgn="auto">
              <a:lnSpc>
                <a:spcPct val="150000"/>
              </a:lnSpc>
            </a:pPr>
            <a:r>
              <a:rPr lang="en-US" altLang="zh-CN" sz="2000">
                <a:solidFill>
                  <a:schemeClr val="tx1"/>
                </a:solidFill>
                <a:latin typeface="黑体" panose="02010609060101010101" charset="-122"/>
                <a:ea typeface="黑体" panose="02010609060101010101" charset="-122"/>
                <a:cs typeface="黑体" panose="02010609060101010101" charset="-122"/>
                <a:sym typeface="+mn-ea"/>
              </a:rPr>
              <a:t>A:</a:t>
            </a:r>
            <a:r>
              <a:rPr lang="zh-CN" altLang="en-US" sz="2000">
                <a:solidFill>
                  <a:schemeClr val="tx1"/>
                </a:solidFill>
                <a:latin typeface="黑体" panose="02010609060101010101" charset="-122"/>
                <a:ea typeface="黑体" panose="02010609060101010101" charset="-122"/>
                <a:cs typeface="黑体" panose="02010609060101010101" charset="-122"/>
                <a:sym typeface="+mn-ea"/>
              </a:rPr>
              <a:t>京东的标志是一只红白相间、黑鼻子</a:t>
            </a:r>
            <a:r>
              <a:rPr lang="en-US" altLang="zh-CN" sz="2000">
                <a:solidFill>
                  <a:schemeClr val="tx1"/>
                </a:solidFill>
                <a:latin typeface="黑体" panose="02010609060101010101" charset="-122"/>
                <a:ea typeface="黑体" panose="02010609060101010101" charset="-122"/>
                <a:cs typeface="黑体" panose="02010609060101010101" charset="-122"/>
                <a:sym typeface="+mn-ea"/>
              </a:rPr>
              <a:t>,</a:t>
            </a:r>
            <a:r>
              <a:rPr lang="zh-CN" altLang="en-US" sz="2000">
                <a:solidFill>
                  <a:schemeClr val="tx1"/>
                </a:solidFill>
                <a:latin typeface="黑体" panose="02010609060101010101" charset="-122"/>
                <a:ea typeface="黑体" panose="02010609060101010101" charset="-122"/>
                <a:cs typeface="黑体" panose="02010609060101010101" charset="-122"/>
                <a:sym typeface="+mn-ea"/>
              </a:rPr>
              <a:t>名为“Joy”的金属狗。京东官方对金属狗吉祥物的诠释是：对主人</a:t>
            </a:r>
            <a:r>
              <a:rPr lang="zh-CN" altLang="en-US" sz="2000">
                <a:solidFill>
                  <a:srgbClr val="FF0000"/>
                </a:solidFill>
                <a:latin typeface="黑体" panose="02010609060101010101" charset="-122"/>
                <a:ea typeface="黑体" panose="02010609060101010101" charset="-122"/>
                <a:cs typeface="黑体" panose="02010609060101010101" charset="-122"/>
                <a:sym typeface="+mn-ea"/>
              </a:rPr>
              <a:t>忠诚</a:t>
            </a:r>
            <a:r>
              <a:rPr lang="zh-CN" altLang="en-US" sz="2000">
                <a:solidFill>
                  <a:schemeClr val="tx1"/>
                </a:solidFill>
                <a:latin typeface="黑体" panose="02010609060101010101" charset="-122"/>
                <a:ea typeface="黑体" panose="02010609060101010101" charset="-122"/>
                <a:cs typeface="黑体" panose="02010609060101010101" charset="-122"/>
                <a:sym typeface="+mn-ea"/>
              </a:rPr>
              <a:t>而著称，拥有正直的品行和快捷的奔跑</a:t>
            </a:r>
            <a:r>
              <a:rPr lang="zh-CN" altLang="en-US" sz="2000">
                <a:solidFill>
                  <a:srgbClr val="FF0000"/>
                </a:solidFill>
                <a:latin typeface="黑体" panose="02010609060101010101" charset="-122"/>
                <a:ea typeface="黑体" panose="02010609060101010101" charset="-122"/>
                <a:cs typeface="黑体" panose="02010609060101010101" charset="-122"/>
                <a:sym typeface="+mn-ea"/>
              </a:rPr>
              <a:t>速度</a:t>
            </a:r>
            <a:r>
              <a:rPr lang="zh-CN" altLang="en-US" sz="2000">
                <a:solidFill>
                  <a:schemeClr val="tx1"/>
                </a:solidFill>
                <a:latin typeface="黑体" panose="02010609060101010101" charset="-122"/>
                <a:ea typeface="黑体" panose="02010609060101010101" charset="-122"/>
                <a:cs typeface="黑体" panose="02010609060101010101" charset="-122"/>
                <a:sym typeface="+mn-ea"/>
              </a:rPr>
              <a:t>，这一更改也引发天猫与京东“猫狗大战”的猜想。</a:t>
            </a:r>
          </a:p>
        </p:txBody>
      </p:sp>
      <p:sp>
        <p:nvSpPr>
          <p:cNvPr id="9" name="圆角矩形 8"/>
          <p:cNvSpPr/>
          <p:nvPr/>
        </p:nvSpPr>
        <p:spPr>
          <a:xfrm>
            <a:off x="2527935" y="3843020"/>
            <a:ext cx="6315710" cy="556895"/>
          </a:xfrm>
          <a:prstGeom prst="roundRect">
            <a:avLst/>
          </a:prstGeom>
          <a:solidFill>
            <a:srgbClr val="DA000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bg1"/>
                </a:solidFill>
                <a:latin typeface="黑体" panose="02010609060101010101" charset="-122"/>
                <a:ea typeface="黑体" panose="02010609060101010101" charset="-122"/>
                <a:cs typeface="黑体" panose="02010609060101010101" charset="-122"/>
                <a:sym typeface="+mn-ea"/>
              </a:rPr>
              <a:t>Q:</a:t>
            </a:r>
            <a:r>
              <a:rPr lang="zh-CN" altLang="en-US" sz="2400">
                <a:solidFill>
                  <a:schemeClr val="bg1"/>
                </a:solidFill>
                <a:latin typeface="黑体" panose="02010609060101010101" charset="-122"/>
                <a:ea typeface="黑体" panose="02010609060101010101" charset="-122"/>
                <a:cs typeface="黑体" panose="02010609060101010101" charset="-122"/>
                <a:sym typeface="+mn-ea"/>
              </a:rPr>
              <a:t>它在京东的市场营销中占据了什么地位？</a:t>
            </a:r>
          </a:p>
        </p:txBody>
      </p:sp>
      <p:sp>
        <p:nvSpPr>
          <p:cNvPr id="12" name="文本框 11"/>
          <p:cNvSpPr txBox="1"/>
          <p:nvPr/>
        </p:nvSpPr>
        <p:spPr>
          <a:xfrm>
            <a:off x="2527935" y="4652645"/>
            <a:ext cx="8598535" cy="1938020"/>
          </a:xfrm>
          <a:prstGeom prst="rect">
            <a:avLst/>
          </a:prstGeom>
          <a:noFill/>
        </p:spPr>
        <p:txBody>
          <a:bodyPr wrap="square" rtlCol="0">
            <a:spAutoFit/>
          </a:bodyPr>
          <a:lstStyle/>
          <a:p>
            <a:pPr indent="0" fontAlgn="auto">
              <a:lnSpc>
                <a:spcPct val="150000"/>
              </a:lnSpc>
            </a:pPr>
            <a:r>
              <a:rPr lang="en-US" altLang="zh-CN" sz="2000">
                <a:solidFill>
                  <a:schemeClr val="tx1"/>
                </a:solidFill>
                <a:latin typeface="黑体" panose="02010609060101010101" charset="-122"/>
                <a:ea typeface="黑体" panose="02010609060101010101" charset="-122"/>
                <a:cs typeface="黑体" panose="02010609060101010101" charset="-122"/>
                <a:sym typeface="+mn-ea"/>
              </a:rPr>
              <a:t>A:</a:t>
            </a:r>
            <a:r>
              <a:rPr lang="zh-CN" altLang="en-US" sz="2000">
                <a:solidFill>
                  <a:schemeClr val="tx1"/>
                </a:solidFill>
                <a:latin typeface="黑体" panose="02010609060101010101" charset="-122"/>
                <a:ea typeface="黑体" panose="02010609060101010101" charset="-122"/>
                <a:cs typeface="黑体" panose="02010609060101010101" charset="-122"/>
                <a:sym typeface="+mn-ea"/>
              </a:rPr>
              <a:t>中国的消费者认识到京东品牌代表着保证品质。京东采取严格的零容忍态度对待假货，以确保只有最</a:t>
            </a:r>
            <a:r>
              <a:rPr lang="zh-CN" altLang="en-US" sz="2000">
                <a:solidFill>
                  <a:srgbClr val="FF0000"/>
                </a:solidFill>
                <a:latin typeface="黑体" panose="02010609060101010101" charset="-122"/>
                <a:ea typeface="黑体" panose="02010609060101010101" charset="-122"/>
                <a:cs typeface="黑体" panose="02010609060101010101" charset="-122"/>
                <a:sym typeface="+mn-ea"/>
              </a:rPr>
              <a:t>高品质</a:t>
            </a:r>
            <a:r>
              <a:rPr lang="zh-CN" altLang="en-US" sz="2000">
                <a:solidFill>
                  <a:schemeClr val="tx1"/>
                </a:solidFill>
                <a:latin typeface="黑体" panose="02010609060101010101" charset="-122"/>
                <a:ea typeface="黑体" panose="02010609060101010101" charset="-122"/>
                <a:cs typeface="黑体" panose="02010609060101010101" charset="-122"/>
                <a:sym typeface="+mn-ea"/>
              </a:rPr>
              <a:t>、真正的产品达到京东的客户。公司将直销的商业模式与限制卖家数量的市场相结合，以确保可以保持严格的质量监管。这与各种监测方法相结合，以识别任何可疑的产品或卖家。</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框 25"/>
          <p:cNvSpPr txBox="1"/>
          <p:nvPr/>
        </p:nvSpPr>
        <p:spPr>
          <a:xfrm>
            <a:off x="767715" y="384810"/>
            <a:ext cx="3173095" cy="675640"/>
          </a:xfrm>
          <a:prstGeom prst="rect">
            <a:avLst/>
          </a:prstGeom>
          <a:noFill/>
        </p:spPr>
        <p:txBody>
          <a:bodyPr wrap="square" rtlCol="0">
            <a:spAutoFit/>
          </a:bodyPr>
          <a:lstStyle/>
          <a:p>
            <a:pPr algn="l"/>
            <a:r>
              <a:rPr lang="zh-CN" altLang="en-US" sz="3800" spc="-150" dirty="0">
                <a:solidFill>
                  <a:srgbClr val="DA0000"/>
                </a:solidFill>
                <a:latin typeface="汉仪雅酷黑简" panose="00020600040101010101" charset="-122"/>
                <a:ea typeface="汉仪雅酷黑简" panose="00020600040101010101" charset="-122"/>
                <a:cs typeface="汉仪旗黑-55简" panose="00020600040101010101" charset="-128"/>
              </a:rPr>
              <a:t>推广方式</a:t>
            </a:r>
          </a:p>
        </p:txBody>
      </p:sp>
      <p:grpSp>
        <p:nvGrpSpPr>
          <p:cNvPr id="2" name="组合 1"/>
          <p:cNvGrpSpPr/>
          <p:nvPr/>
        </p:nvGrpSpPr>
        <p:grpSpPr>
          <a:xfrm>
            <a:off x="0" y="307340"/>
            <a:ext cx="12192000" cy="753110"/>
            <a:chOff x="0" y="484"/>
            <a:chExt cx="19200" cy="1186"/>
          </a:xfrm>
        </p:grpSpPr>
        <p:sp>
          <p:nvSpPr>
            <p:cNvPr id="24" name="任意多边形 30"/>
            <p:cNvSpPr/>
            <p:nvPr/>
          </p:nvSpPr>
          <p:spPr>
            <a:xfrm>
              <a:off x="907" y="484"/>
              <a:ext cx="467" cy="154"/>
            </a:xfrm>
            <a:custGeom>
              <a:avLst/>
              <a:gdLst>
                <a:gd name="connsiteX0" fmla="*/ 0 w 1799"/>
                <a:gd name="connsiteY0" fmla="*/ 784 h 784"/>
                <a:gd name="connsiteX1" fmla="*/ 1799 w 1799"/>
                <a:gd name="connsiteY1" fmla="*/ 779 h 784"/>
                <a:gd name="connsiteX2" fmla="*/ 288 w 1799"/>
                <a:gd name="connsiteY2" fmla="*/ 0 h 784"/>
                <a:gd name="connsiteX3" fmla="*/ 0 w 1799"/>
                <a:gd name="connsiteY3" fmla="*/ 784 h 784"/>
              </a:gdLst>
              <a:ahLst/>
              <a:cxnLst>
                <a:cxn ang="0">
                  <a:pos x="connsiteX0" y="connsiteY0"/>
                </a:cxn>
                <a:cxn ang="0">
                  <a:pos x="connsiteX1" y="connsiteY1"/>
                </a:cxn>
                <a:cxn ang="0">
                  <a:pos x="connsiteX2" y="connsiteY2"/>
                </a:cxn>
                <a:cxn ang="0">
                  <a:pos x="connsiteX3" y="connsiteY3"/>
                </a:cxn>
              </a:cxnLst>
              <a:rect l="l" t="t" r="r" b="b"/>
              <a:pathLst>
                <a:path w="1799" h="784">
                  <a:moveTo>
                    <a:pt x="0" y="784"/>
                  </a:moveTo>
                  <a:lnTo>
                    <a:pt x="1799" y="779"/>
                  </a:lnTo>
                  <a:lnTo>
                    <a:pt x="288" y="0"/>
                  </a:lnTo>
                  <a:lnTo>
                    <a:pt x="0" y="784"/>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任意多边形 29"/>
            <p:cNvSpPr/>
            <p:nvPr/>
          </p:nvSpPr>
          <p:spPr>
            <a:xfrm>
              <a:off x="0" y="638"/>
              <a:ext cx="1374" cy="1032"/>
            </a:xfrm>
            <a:custGeom>
              <a:avLst/>
              <a:gdLst>
                <a:gd name="connsiteX0" fmla="*/ 0 w 5290"/>
                <a:gd name="connsiteY0" fmla="*/ 0 h 5256"/>
                <a:gd name="connsiteX1" fmla="*/ 5290 w 5290"/>
                <a:gd name="connsiteY1" fmla="*/ 0 h 5256"/>
                <a:gd name="connsiteX2" fmla="*/ 3485 w 5290"/>
                <a:gd name="connsiteY2" fmla="*/ 5256 h 5256"/>
                <a:gd name="connsiteX3" fmla="*/ 0 w 5290"/>
                <a:gd name="connsiteY3" fmla="*/ 5256 h 5256"/>
                <a:gd name="connsiteX4" fmla="*/ 0 w 5290"/>
                <a:gd name="connsiteY4" fmla="*/ 0 h 5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 h="5256">
                  <a:moveTo>
                    <a:pt x="0" y="0"/>
                  </a:moveTo>
                  <a:lnTo>
                    <a:pt x="5290" y="0"/>
                  </a:lnTo>
                  <a:lnTo>
                    <a:pt x="3485" y="5256"/>
                  </a:lnTo>
                  <a:lnTo>
                    <a:pt x="0" y="5256"/>
                  </a:lnTo>
                  <a:lnTo>
                    <a:pt x="0" y="0"/>
                  </a:lnTo>
                  <a:close/>
                </a:path>
              </a:pathLst>
            </a:cu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 name="直接连接符 9"/>
            <p:cNvCxnSpPr/>
            <p:nvPr/>
          </p:nvCxnSpPr>
          <p:spPr>
            <a:xfrm>
              <a:off x="1131" y="1670"/>
              <a:ext cx="18069" cy="0"/>
            </a:xfrm>
            <a:prstGeom prst="line">
              <a:avLst/>
            </a:prstGeom>
            <a:ln w="12700">
              <a:solidFill>
                <a:srgbClr val="DA0000"/>
              </a:solidFill>
            </a:ln>
          </p:spPr>
          <p:style>
            <a:lnRef idx="1">
              <a:schemeClr val="accent1"/>
            </a:lnRef>
            <a:fillRef idx="0">
              <a:schemeClr val="accent1"/>
            </a:fillRef>
            <a:effectRef idx="0">
              <a:schemeClr val="accent1"/>
            </a:effectRef>
            <a:fontRef idx="minor">
              <a:schemeClr val="tx1"/>
            </a:fontRef>
          </p:style>
        </p:cxnSp>
        <p:sp>
          <p:nvSpPr>
            <p:cNvPr id="11" name="TextBox 25"/>
            <p:cNvSpPr txBox="1"/>
            <p:nvPr/>
          </p:nvSpPr>
          <p:spPr>
            <a:xfrm>
              <a:off x="0" y="707"/>
              <a:ext cx="1056" cy="822"/>
            </a:xfrm>
            <a:prstGeom prst="rect">
              <a:avLst/>
            </a:prstGeom>
            <a:noFill/>
          </p:spPr>
          <p:txBody>
            <a:bodyPr wrap="square" rtlCol="0">
              <a:spAutoFit/>
            </a:bodyPr>
            <a:lstStyle/>
            <a:p>
              <a:pPr algn="dist"/>
              <a:r>
                <a:rPr lang="en-US" altLang="zh-CN" sz="2800" spc="-150" dirty="0">
                  <a:solidFill>
                    <a:schemeClr val="bg1"/>
                  </a:solidFill>
                  <a:latin typeface="汉仪雅酷黑简" panose="00020600040101010101" charset="-122"/>
                  <a:ea typeface="汉仪雅酷黑简" panose="00020600040101010101" charset="-122"/>
                  <a:cs typeface="汉仪旗黑-55简" panose="00020600040101010101" charset="-128"/>
                </a:rPr>
                <a:t>08</a:t>
              </a:r>
            </a:p>
          </p:txBody>
        </p:sp>
      </p:grpSp>
      <p:pic>
        <p:nvPicPr>
          <p:cNvPr id="17" name="图片 16" descr="架子上放着许多东西&#10;&#10;描述已自动生成"/>
          <p:cNvPicPr>
            <a:picLocks noChangeAspect="1"/>
          </p:cNvPicPr>
          <p:nvPr>
            <p:custDataLst>
              <p:tags r:id="rId1"/>
            </p:custDataLst>
          </p:nvPr>
        </p:nvPicPr>
        <p:blipFill>
          <a:blip r:embed="rId6" cstate="email">
            <a:extLst>
              <a:ext uri="{28A0092B-C50C-407E-A947-70E740481C1C}">
                <a14:useLocalDpi xmlns:a14="http://schemas.microsoft.com/office/drawing/2010/main"/>
              </a:ext>
            </a:extLst>
          </a:blip>
          <a:srcRect/>
          <a:stretch>
            <a:fillRect/>
          </a:stretch>
        </p:blipFill>
        <p:spPr>
          <a:xfrm>
            <a:off x="7237730" y="1122045"/>
            <a:ext cx="4889500" cy="5760085"/>
          </a:xfrm>
          <a:custGeom>
            <a:avLst/>
            <a:gdLst>
              <a:gd name="connsiteX0" fmla="*/ 0 w 3982444"/>
              <a:gd name="connsiteY0" fmla="*/ 0 h 4353919"/>
              <a:gd name="connsiteX1" fmla="*/ 3982444 w 3982444"/>
              <a:gd name="connsiteY1" fmla="*/ 0 h 4353919"/>
              <a:gd name="connsiteX2" fmla="*/ 3982444 w 3982444"/>
              <a:gd name="connsiteY2" fmla="*/ 4353919 h 4353919"/>
              <a:gd name="connsiteX3" fmla="*/ 0 w 3982444"/>
              <a:gd name="connsiteY3" fmla="*/ 4353919 h 4353919"/>
            </a:gdLst>
            <a:ahLst/>
            <a:cxnLst>
              <a:cxn ang="0">
                <a:pos x="connsiteX0" y="connsiteY0"/>
              </a:cxn>
              <a:cxn ang="0">
                <a:pos x="connsiteX1" y="connsiteY1"/>
              </a:cxn>
              <a:cxn ang="0">
                <a:pos x="connsiteX2" y="connsiteY2"/>
              </a:cxn>
              <a:cxn ang="0">
                <a:pos x="connsiteX3" y="connsiteY3"/>
              </a:cxn>
            </a:cxnLst>
            <a:rect l="l" t="t" r="r" b="b"/>
            <a:pathLst>
              <a:path w="3982444" h="4353919">
                <a:moveTo>
                  <a:pt x="0" y="0"/>
                </a:moveTo>
                <a:lnTo>
                  <a:pt x="3982444" y="0"/>
                </a:lnTo>
                <a:lnTo>
                  <a:pt x="3982444" y="4353919"/>
                </a:lnTo>
                <a:lnTo>
                  <a:pt x="0" y="4353919"/>
                </a:lnTo>
                <a:close/>
              </a:path>
            </a:pathLst>
          </a:custGeom>
        </p:spPr>
      </p:pic>
      <p:sp>
        <p:nvSpPr>
          <p:cNvPr id="9" name="圆角矩形 8"/>
          <p:cNvSpPr/>
          <p:nvPr>
            <p:custDataLst>
              <p:tags r:id="rId2"/>
            </p:custDataLst>
          </p:nvPr>
        </p:nvSpPr>
        <p:spPr>
          <a:xfrm>
            <a:off x="263525" y="1484630"/>
            <a:ext cx="1043940" cy="793115"/>
          </a:xfrm>
          <a:prstGeom prst="roundRect">
            <a:avLst/>
          </a:prstGeom>
          <a:solidFill>
            <a:srgbClr val="DA0000"/>
          </a:solid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2" name="图片 11" descr="343435383135323b333635373230303bc7f7cac6"/>
          <p:cNvPicPr>
            <a:picLocks noChangeAspect="1"/>
          </p:cNvPicPr>
          <p:nvPr>
            <p:custDataLst>
              <p:tags r:id="rId3"/>
            </p:custDataLst>
          </p:nvPr>
        </p:nvPicPr>
        <p:blipFill>
          <a:blip r:embed="rId7">
            <a:extLst>
              <a:ext uri="{96DAC541-7B7A-43D3-8B79-37D633B846F1}">
                <asvg:svgBlip xmlns:asvg="http://schemas.microsoft.com/office/drawing/2016/SVG/main" r:embed="rId8"/>
              </a:ext>
            </a:extLst>
          </a:blip>
          <a:stretch>
            <a:fillRect/>
          </a:stretch>
        </p:blipFill>
        <p:spPr>
          <a:xfrm>
            <a:off x="407035" y="1556385"/>
            <a:ext cx="727075" cy="614680"/>
          </a:xfrm>
          <a:prstGeom prst="rect">
            <a:avLst/>
          </a:prstGeom>
        </p:spPr>
      </p:pic>
      <p:sp>
        <p:nvSpPr>
          <p:cNvPr id="13" name="文本框 12"/>
          <p:cNvSpPr txBox="1"/>
          <p:nvPr/>
        </p:nvSpPr>
        <p:spPr>
          <a:xfrm>
            <a:off x="1355090" y="1704975"/>
            <a:ext cx="5129530" cy="460375"/>
          </a:xfrm>
          <a:prstGeom prst="rect">
            <a:avLst/>
          </a:prstGeom>
          <a:noFill/>
        </p:spPr>
        <p:txBody>
          <a:bodyPr wrap="square" rtlCol="0">
            <a:spAutoFit/>
          </a:bodyPr>
          <a:lstStyle/>
          <a:p>
            <a:r>
              <a:rPr lang="zh-CN" altLang="en-US" sz="2400" b="1">
                <a:latin typeface="黑体" panose="02010609060101010101" charset="-122"/>
                <a:ea typeface="黑体" panose="02010609060101010101" charset="-122"/>
                <a:cs typeface="黑体" panose="02010609060101010101" charset="-122"/>
              </a:rPr>
              <a:t>推广方式</a:t>
            </a:r>
            <a:r>
              <a:rPr lang="en-US" altLang="zh-CN" sz="2400" b="1">
                <a:latin typeface="黑体" panose="02010609060101010101" charset="-122"/>
                <a:ea typeface="黑体" panose="02010609060101010101" charset="-122"/>
                <a:cs typeface="黑体" panose="02010609060101010101" charset="-122"/>
              </a:rPr>
              <a:t>1——</a:t>
            </a:r>
            <a:r>
              <a:rPr lang="zh-CN" altLang="en-US" sz="2400" b="1">
                <a:latin typeface="黑体" panose="02010609060101010101" charset="-122"/>
                <a:ea typeface="黑体" panose="02010609060101010101" charset="-122"/>
                <a:cs typeface="黑体" panose="02010609060101010101" charset="-122"/>
              </a:rPr>
              <a:t>广告推广</a:t>
            </a:r>
          </a:p>
        </p:txBody>
      </p:sp>
      <p:sp>
        <p:nvSpPr>
          <p:cNvPr id="15" name="矩形 14"/>
          <p:cNvSpPr/>
          <p:nvPr>
            <p:custDataLst>
              <p:tags r:id="rId4"/>
            </p:custDataLst>
          </p:nvPr>
        </p:nvSpPr>
        <p:spPr>
          <a:xfrm>
            <a:off x="335915" y="2421255"/>
            <a:ext cx="6447790" cy="3318510"/>
          </a:xfrm>
          <a:prstGeom prst="rect">
            <a:avLst/>
          </a:prstGeom>
          <a:solidFill>
            <a:srgbClr val="DA0000"/>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2"/>
              </a:solidFill>
              <a:latin typeface="思源黑体 CN Bold" panose="020B0800000000000000" pitchFamily="34" charset="-122"/>
              <a:ea typeface="思源黑体 CN Bold" panose="020B0800000000000000" pitchFamily="34" charset="-122"/>
            </a:endParaRPr>
          </a:p>
        </p:txBody>
      </p:sp>
      <p:sp>
        <p:nvSpPr>
          <p:cNvPr id="16" name="文本框 15"/>
          <p:cNvSpPr txBox="1"/>
          <p:nvPr/>
        </p:nvSpPr>
        <p:spPr>
          <a:xfrm>
            <a:off x="575945" y="2492375"/>
            <a:ext cx="5971540" cy="2959100"/>
          </a:xfrm>
          <a:prstGeom prst="rect">
            <a:avLst/>
          </a:prstGeom>
          <a:noFill/>
        </p:spPr>
        <p:txBody>
          <a:bodyPr wrap="square" rtlCol="0">
            <a:noAutofit/>
          </a:bodyPr>
          <a:lstStyle/>
          <a:p>
            <a:pPr indent="457200" fontAlgn="auto">
              <a:lnSpc>
                <a:spcPct val="150000"/>
              </a:lnSpc>
            </a:pPr>
            <a:r>
              <a:rPr lang="zh-CN" altLang="en-US" sz="2000">
                <a:solidFill>
                  <a:schemeClr val="bg1"/>
                </a:solidFill>
                <a:latin typeface="黑体" panose="02010609060101010101" charset="-122"/>
                <a:ea typeface="黑体" panose="02010609060101010101" charset="-122"/>
                <a:cs typeface="黑体" panose="02010609060101010101" charset="-122"/>
              </a:rPr>
              <a:t>京东营销推广平台共推出了四种付费推广商品：京选展位、京东快车、京东直投和京挑客。</a:t>
            </a:r>
          </a:p>
          <a:p>
            <a:pPr indent="457200" fontAlgn="auto">
              <a:lnSpc>
                <a:spcPct val="150000"/>
              </a:lnSpc>
            </a:pPr>
            <a:r>
              <a:rPr lang="zh-CN" altLang="en-US" sz="2000">
                <a:solidFill>
                  <a:schemeClr val="bg1"/>
                </a:solidFill>
                <a:latin typeface="黑体" panose="02010609060101010101" charset="-122"/>
                <a:ea typeface="黑体" panose="02010609060101010101" charset="-122"/>
                <a:cs typeface="黑体" panose="02010609060101010101" charset="-122"/>
              </a:rPr>
              <a:t>京东的营销策略侧重于提供高品质的产品和服务，为客户提供价值，并集中于打造客户体验。京东的营销组合涵盖了4P（产品、价格、渠道、促销），包括产品创新、价格策略、促销规划等策略。这些商业策略有助于品牌在市场上获得成功。</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框 25"/>
          <p:cNvSpPr txBox="1"/>
          <p:nvPr/>
        </p:nvSpPr>
        <p:spPr>
          <a:xfrm>
            <a:off x="883920" y="356235"/>
            <a:ext cx="3173095" cy="675640"/>
          </a:xfrm>
          <a:prstGeom prst="rect">
            <a:avLst/>
          </a:prstGeom>
          <a:noFill/>
        </p:spPr>
        <p:txBody>
          <a:bodyPr wrap="square" rtlCol="0">
            <a:spAutoFit/>
          </a:bodyPr>
          <a:lstStyle/>
          <a:p>
            <a:pPr algn="l"/>
            <a:r>
              <a:rPr lang="zh-CN" altLang="en-US" sz="3800" spc="-150" dirty="0">
                <a:solidFill>
                  <a:srgbClr val="DA0000"/>
                </a:solidFill>
                <a:latin typeface="汉仪雅酷黑简" panose="00020600040101010101" charset="-122"/>
                <a:ea typeface="汉仪雅酷黑简" panose="00020600040101010101" charset="-122"/>
                <a:cs typeface="汉仪旗黑-55简" panose="00020600040101010101" charset="-128"/>
              </a:rPr>
              <a:t>推广方式</a:t>
            </a:r>
          </a:p>
        </p:txBody>
      </p:sp>
      <p:grpSp>
        <p:nvGrpSpPr>
          <p:cNvPr id="7" name="组合 6"/>
          <p:cNvGrpSpPr/>
          <p:nvPr/>
        </p:nvGrpSpPr>
        <p:grpSpPr>
          <a:xfrm>
            <a:off x="0" y="307340"/>
            <a:ext cx="12192000" cy="753110"/>
            <a:chOff x="0" y="484"/>
            <a:chExt cx="19200" cy="1186"/>
          </a:xfrm>
        </p:grpSpPr>
        <p:sp>
          <p:nvSpPr>
            <p:cNvPr id="24" name="任意多边形 30"/>
            <p:cNvSpPr/>
            <p:nvPr/>
          </p:nvSpPr>
          <p:spPr>
            <a:xfrm>
              <a:off x="907" y="484"/>
              <a:ext cx="467" cy="154"/>
            </a:xfrm>
            <a:custGeom>
              <a:avLst/>
              <a:gdLst>
                <a:gd name="connsiteX0" fmla="*/ 0 w 1799"/>
                <a:gd name="connsiteY0" fmla="*/ 784 h 784"/>
                <a:gd name="connsiteX1" fmla="*/ 1799 w 1799"/>
                <a:gd name="connsiteY1" fmla="*/ 779 h 784"/>
                <a:gd name="connsiteX2" fmla="*/ 288 w 1799"/>
                <a:gd name="connsiteY2" fmla="*/ 0 h 784"/>
                <a:gd name="connsiteX3" fmla="*/ 0 w 1799"/>
                <a:gd name="connsiteY3" fmla="*/ 784 h 784"/>
              </a:gdLst>
              <a:ahLst/>
              <a:cxnLst>
                <a:cxn ang="0">
                  <a:pos x="connsiteX0" y="connsiteY0"/>
                </a:cxn>
                <a:cxn ang="0">
                  <a:pos x="connsiteX1" y="connsiteY1"/>
                </a:cxn>
                <a:cxn ang="0">
                  <a:pos x="connsiteX2" y="connsiteY2"/>
                </a:cxn>
                <a:cxn ang="0">
                  <a:pos x="connsiteX3" y="connsiteY3"/>
                </a:cxn>
              </a:cxnLst>
              <a:rect l="l" t="t" r="r" b="b"/>
              <a:pathLst>
                <a:path w="1799" h="784">
                  <a:moveTo>
                    <a:pt x="0" y="784"/>
                  </a:moveTo>
                  <a:lnTo>
                    <a:pt x="1799" y="779"/>
                  </a:lnTo>
                  <a:lnTo>
                    <a:pt x="288" y="0"/>
                  </a:lnTo>
                  <a:lnTo>
                    <a:pt x="0" y="784"/>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任意多边形 29"/>
            <p:cNvSpPr/>
            <p:nvPr/>
          </p:nvSpPr>
          <p:spPr>
            <a:xfrm>
              <a:off x="0" y="638"/>
              <a:ext cx="1374" cy="1032"/>
            </a:xfrm>
            <a:custGeom>
              <a:avLst/>
              <a:gdLst>
                <a:gd name="connsiteX0" fmla="*/ 0 w 5290"/>
                <a:gd name="connsiteY0" fmla="*/ 0 h 5256"/>
                <a:gd name="connsiteX1" fmla="*/ 5290 w 5290"/>
                <a:gd name="connsiteY1" fmla="*/ 0 h 5256"/>
                <a:gd name="connsiteX2" fmla="*/ 3485 w 5290"/>
                <a:gd name="connsiteY2" fmla="*/ 5256 h 5256"/>
                <a:gd name="connsiteX3" fmla="*/ 0 w 5290"/>
                <a:gd name="connsiteY3" fmla="*/ 5256 h 5256"/>
                <a:gd name="connsiteX4" fmla="*/ 0 w 5290"/>
                <a:gd name="connsiteY4" fmla="*/ 0 h 5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 h="5256">
                  <a:moveTo>
                    <a:pt x="0" y="0"/>
                  </a:moveTo>
                  <a:lnTo>
                    <a:pt x="5290" y="0"/>
                  </a:lnTo>
                  <a:lnTo>
                    <a:pt x="3485" y="5256"/>
                  </a:lnTo>
                  <a:lnTo>
                    <a:pt x="0" y="5256"/>
                  </a:lnTo>
                  <a:lnTo>
                    <a:pt x="0" y="0"/>
                  </a:lnTo>
                  <a:close/>
                </a:path>
              </a:pathLst>
            </a:cu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 name="直接连接符 9"/>
            <p:cNvCxnSpPr/>
            <p:nvPr/>
          </p:nvCxnSpPr>
          <p:spPr>
            <a:xfrm>
              <a:off x="1131" y="1670"/>
              <a:ext cx="18069" cy="0"/>
            </a:xfrm>
            <a:prstGeom prst="line">
              <a:avLst/>
            </a:prstGeom>
            <a:ln w="12700">
              <a:solidFill>
                <a:srgbClr val="DA0000"/>
              </a:solidFill>
            </a:ln>
          </p:spPr>
          <p:style>
            <a:lnRef idx="1">
              <a:schemeClr val="accent1"/>
            </a:lnRef>
            <a:fillRef idx="0">
              <a:schemeClr val="accent1"/>
            </a:fillRef>
            <a:effectRef idx="0">
              <a:schemeClr val="accent1"/>
            </a:effectRef>
            <a:fontRef idx="minor">
              <a:schemeClr val="tx1"/>
            </a:fontRef>
          </p:style>
        </p:cxnSp>
        <p:sp>
          <p:nvSpPr>
            <p:cNvPr id="11" name="TextBox 25"/>
            <p:cNvSpPr txBox="1"/>
            <p:nvPr/>
          </p:nvSpPr>
          <p:spPr>
            <a:xfrm>
              <a:off x="0" y="707"/>
              <a:ext cx="1056" cy="822"/>
            </a:xfrm>
            <a:prstGeom prst="rect">
              <a:avLst/>
            </a:prstGeom>
            <a:noFill/>
          </p:spPr>
          <p:txBody>
            <a:bodyPr wrap="square" rtlCol="0">
              <a:spAutoFit/>
            </a:bodyPr>
            <a:lstStyle/>
            <a:p>
              <a:pPr algn="dist"/>
              <a:r>
                <a:rPr lang="en-US" altLang="zh-CN" sz="2800" spc="-150" dirty="0">
                  <a:solidFill>
                    <a:schemeClr val="bg1"/>
                  </a:solidFill>
                  <a:latin typeface="汉仪雅酷黑简" panose="00020600040101010101" charset="-122"/>
                  <a:ea typeface="汉仪雅酷黑简" panose="00020600040101010101" charset="-122"/>
                  <a:cs typeface="汉仪旗黑-55简" panose="00020600040101010101" charset="-128"/>
                </a:rPr>
                <a:t>08</a:t>
              </a:r>
            </a:p>
          </p:txBody>
        </p:sp>
      </p:grpSp>
      <p:sp>
        <p:nvSpPr>
          <p:cNvPr id="16" name="圆角矩形 15"/>
          <p:cNvSpPr/>
          <p:nvPr/>
        </p:nvSpPr>
        <p:spPr>
          <a:xfrm>
            <a:off x="718185" y="1433830"/>
            <a:ext cx="1137920" cy="791210"/>
          </a:xfrm>
          <a:prstGeom prst="roundRect">
            <a:avLst/>
          </a:prstGeom>
          <a:solidFill>
            <a:srgbClr val="DA0000"/>
          </a:solid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5" name="图片 4" descr="32303038313137363b32303131373339393bd0c7d0c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2490" y="1340485"/>
            <a:ext cx="758190" cy="863600"/>
          </a:xfrm>
          <a:prstGeom prst="rect">
            <a:avLst/>
          </a:prstGeom>
        </p:spPr>
      </p:pic>
      <p:sp>
        <p:nvSpPr>
          <p:cNvPr id="6" name="文本框 5"/>
          <p:cNvSpPr txBox="1"/>
          <p:nvPr/>
        </p:nvSpPr>
        <p:spPr>
          <a:xfrm>
            <a:off x="1919605" y="1628775"/>
            <a:ext cx="3967480" cy="460375"/>
          </a:xfrm>
          <a:prstGeom prst="rect">
            <a:avLst/>
          </a:prstGeom>
          <a:noFill/>
        </p:spPr>
        <p:txBody>
          <a:bodyPr wrap="square" rtlCol="0">
            <a:spAutoFit/>
          </a:bodyPr>
          <a:lstStyle/>
          <a:p>
            <a:r>
              <a:rPr lang="zh-CN" altLang="en-US" sz="2400" b="1">
                <a:latin typeface="黑体" panose="02010609060101010101" charset="-122"/>
                <a:ea typeface="黑体" panose="02010609060101010101" charset="-122"/>
                <a:cs typeface="黑体" panose="02010609060101010101" charset="-122"/>
              </a:rPr>
              <a:t>推广方式</a:t>
            </a:r>
            <a:r>
              <a:rPr lang="en-US" altLang="zh-CN" sz="2400" b="1">
                <a:latin typeface="黑体" panose="02010609060101010101" charset="-122"/>
                <a:ea typeface="黑体" panose="02010609060101010101" charset="-122"/>
                <a:cs typeface="黑体" panose="02010609060101010101" charset="-122"/>
              </a:rPr>
              <a:t>2——</a:t>
            </a:r>
            <a:r>
              <a:rPr lang="zh-CN" altLang="en-US" sz="2400" b="1">
                <a:latin typeface="黑体" panose="02010609060101010101" charset="-122"/>
                <a:ea typeface="黑体" panose="02010609060101010101" charset="-122"/>
                <a:cs typeface="黑体" panose="02010609060101010101" charset="-122"/>
              </a:rPr>
              <a:t>活动推广</a:t>
            </a:r>
          </a:p>
        </p:txBody>
      </p:sp>
      <p:sp>
        <p:nvSpPr>
          <p:cNvPr id="13" name="2"/>
          <p:cNvSpPr/>
          <p:nvPr>
            <p:custDataLst>
              <p:tags r:id="rId1"/>
            </p:custDataLst>
          </p:nvPr>
        </p:nvSpPr>
        <p:spPr>
          <a:xfrm>
            <a:off x="718185" y="3253740"/>
            <a:ext cx="11162665" cy="2907665"/>
          </a:xfrm>
          <a:prstGeom prst="roundRect">
            <a:avLst>
              <a:gd name="adj" fmla="val 0"/>
            </a:avLst>
          </a:prstGeom>
          <a:solidFill>
            <a:srgbClr val="DA000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fontAlgn="auto">
              <a:lnSpc>
                <a:spcPct val="200000"/>
              </a:lnSpc>
            </a:pPr>
            <a:r>
              <a:rPr sz="2400" dirty="0">
                <a:solidFill>
                  <a:schemeClr val="bg1"/>
                </a:solidFill>
                <a:latin typeface="黑体" panose="02010609060101010101" charset="-122"/>
                <a:ea typeface="黑体" panose="02010609060101010101" charset="-122"/>
                <a:cs typeface="黑体" panose="02010609060101010101" charset="-122"/>
                <a:sym typeface="Source Han Sans HW SC"/>
              </a:rPr>
              <a:t>京东活动主要分为三种：频道常规活动</a:t>
            </a:r>
            <a:r>
              <a:rPr lang="zh-CN" sz="2400" dirty="0">
                <a:solidFill>
                  <a:schemeClr val="bg1"/>
                </a:solidFill>
                <a:latin typeface="黑体" panose="02010609060101010101" charset="-122"/>
                <a:ea typeface="黑体" panose="02010609060101010101" charset="-122"/>
                <a:cs typeface="黑体" panose="02010609060101010101" charset="-122"/>
                <a:sym typeface="Source Han Sans HW SC"/>
              </a:rPr>
              <a:t>；</a:t>
            </a:r>
            <a:r>
              <a:rPr sz="2400" dirty="0">
                <a:solidFill>
                  <a:schemeClr val="bg1"/>
                </a:solidFill>
                <a:latin typeface="黑体" panose="02010609060101010101" charset="-122"/>
                <a:ea typeface="黑体" panose="02010609060101010101" charset="-122"/>
                <a:cs typeface="黑体" panose="02010609060101010101" charset="-122"/>
                <a:sym typeface="Source Han Sans HW SC"/>
              </a:rPr>
              <a:t>类目日常活动</a:t>
            </a:r>
            <a:r>
              <a:rPr lang="zh-CN" sz="2400" dirty="0">
                <a:solidFill>
                  <a:schemeClr val="bg1"/>
                </a:solidFill>
                <a:latin typeface="黑体" panose="02010609060101010101" charset="-122"/>
                <a:ea typeface="黑体" panose="02010609060101010101" charset="-122"/>
                <a:cs typeface="黑体" panose="02010609060101010101" charset="-122"/>
                <a:sym typeface="Source Han Sans HW SC"/>
              </a:rPr>
              <a:t>；</a:t>
            </a:r>
            <a:r>
              <a:rPr sz="2400" dirty="0">
                <a:solidFill>
                  <a:schemeClr val="bg1"/>
                </a:solidFill>
                <a:latin typeface="黑体" panose="02010609060101010101" charset="-122"/>
                <a:ea typeface="黑体" panose="02010609060101010101" charset="-122"/>
                <a:cs typeface="黑体" panose="02010609060101010101" charset="-122"/>
                <a:sym typeface="Source Han Sans HW SC"/>
              </a:rPr>
              <a:t>全店大促活动。</a:t>
            </a:r>
          </a:p>
          <a:p>
            <a:pPr indent="0" algn="l" fontAlgn="auto">
              <a:lnSpc>
                <a:spcPct val="200000"/>
              </a:lnSpc>
            </a:pPr>
            <a:r>
              <a:rPr sz="2400" dirty="0">
                <a:solidFill>
                  <a:schemeClr val="bg1"/>
                </a:solidFill>
                <a:latin typeface="黑体" panose="02010609060101010101" charset="-122"/>
                <a:ea typeface="黑体" panose="02010609060101010101" charset="-122"/>
                <a:cs typeface="黑体" panose="02010609060101010101" charset="-122"/>
                <a:sym typeface="Source Han Sans HW SC"/>
              </a:rPr>
              <a:t>值得注意的是，当商家确定要做某个活动之后，应该提前进行信息告知和活动预热，保证目标用户群体都能够知道活动主题和时间，到了活动当天准时参加和购买。</a:t>
            </a:r>
          </a:p>
          <a:p>
            <a:pPr indent="0" algn="l" fontAlgn="auto">
              <a:lnSpc>
                <a:spcPct val="200000"/>
              </a:lnSpc>
            </a:pPr>
            <a:r>
              <a:rPr sz="2400" dirty="0">
                <a:solidFill>
                  <a:schemeClr val="bg1"/>
                </a:solidFill>
                <a:latin typeface="黑体" panose="02010609060101010101" charset="-122"/>
                <a:ea typeface="黑体" panose="02010609060101010101" charset="-122"/>
                <a:cs typeface="黑体" panose="02010609060101010101" charset="-122"/>
                <a:sym typeface="Source Han Sans HW SC"/>
              </a:rPr>
              <a:t>例如店铺海报、商品Banner等都是有效的信息告知途径。</a:t>
            </a:r>
          </a:p>
        </p:txBody>
      </p:sp>
      <p:sp>
        <p:nvSpPr>
          <p:cNvPr id="2" name="文本框 1"/>
          <p:cNvSpPr txBox="1"/>
          <p:nvPr/>
        </p:nvSpPr>
        <p:spPr>
          <a:xfrm>
            <a:off x="670560" y="2348865"/>
            <a:ext cx="11257280" cy="398780"/>
          </a:xfrm>
          <a:prstGeom prst="rect">
            <a:avLst/>
          </a:prstGeom>
          <a:noFill/>
        </p:spPr>
        <p:txBody>
          <a:bodyPr wrap="square" rtlCol="0">
            <a:spAutoFit/>
          </a:bodyPr>
          <a:lstStyle/>
          <a:p>
            <a:r>
              <a:rPr sz="2000" dirty="0">
                <a:solidFill>
                  <a:schemeClr val="tx1"/>
                </a:solidFill>
                <a:latin typeface="黑体" panose="02010609060101010101" charset="-122"/>
                <a:ea typeface="黑体" panose="02010609060101010101" charset="-122"/>
                <a:sym typeface="Source Han Sans HW SC"/>
              </a:rPr>
              <a:t>作为最常用的店铺引流工具，</a:t>
            </a:r>
            <a:r>
              <a:rPr sz="2000" dirty="0">
                <a:solidFill>
                  <a:srgbClr val="FF0000"/>
                </a:solidFill>
                <a:latin typeface="黑体" panose="02010609060101010101" charset="-122"/>
                <a:ea typeface="黑体" panose="02010609060101010101" charset="-122"/>
                <a:sym typeface="Source Han Sans HW SC"/>
              </a:rPr>
              <a:t>促销活动</a:t>
            </a:r>
            <a:r>
              <a:rPr sz="2000" dirty="0">
                <a:solidFill>
                  <a:schemeClr val="tx1"/>
                </a:solidFill>
                <a:latin typeface="黑体" panose="02010609060101010101" charset="-122"/>
                <a:ea typeface="黑体" panose="02010609060101010101" charset="-122"/>
                <a:sym typeface="Source Han Sans HW SC"/>
              </a:rPr>
              <a:t>同样也可以用于爆款打造，为爆款商品赚取基础销量和人气。</a:t>
            </a:r>
            <a:endParaRPr lang="zh-CN" altLang="en-US" sz="2000" dirty="0">
              <a:solidFill>
                <a:schemeClr val="tx1"/>
              </a:solidFill>
              <a:latin typeface="黑体" panose="02010609060101010101" charset="-122"/>
              <a:ea typeface="黑体" panose="02010609060101010101" charset="-122"/>
              <a:sym typeface="Source Han Sans HW SC"/>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框 25"/>
          <p:cNvSpPr txBox="1"/>
          <p:nvPr/>
        </p:nvSpPr>
        <p:spPr>
          <a:xfrm>
            <a:off x="883920" y="356235"/>
            <a:ext cx="4203968" cy="677108"/>
          </a:xfrm>
          <a:prstGeom prst="rect">
            <a:avLst/>
          </a:prstGeom>
          <a:noFill/>
        </p:spPr>
        <p:txBody>
          <a:bodyPr wrap="square" rtlCol="0">
            <a:spAutoFit/>
          </a:bodyPr>
          <a:lstStyle/>
          <a:p>
            <a:pPr algn="l"/>
            <a:r>
              <a:rPr lang="zh-CN" altLang="en-US" sz="3800" spc="-150" dirty="0">
                <a:solidFill>
                  <a:srgbClr val="DA0000"/>
                </a:solidFill>
                <a:latin typeface="汉仪雅酷黑简" panose="00020600040101010101" charset="-122"/>
                <a:ea typeface="汉仪雅酷黑简" panose="00020600040101010101" charset="-122"/>
                <a:cs typeface="汉仪旗黑-55简" panose="00020600040101010101" charset="-128"/>
              </a:rPr>
              <a:t>网站尝试：品优购</a:t>
            </a:r>
          </a:p>
        </p:txBody>
      </p:sp>
      <p:grpSp>
        <p:nvGrpSpPr>
          <p:cNvPr id="7" name="组合 6"/>
          <p:cNvGrpSpPr/>
          <p:nvPr/>
        </p:nvGrpSpPr>
        <p:grpSpPr>
          <a:xfrm>
            <a:off x="0" y="307340"/>
            <a:ext cx="12192000" cy="753110"/>
            <a:chOff x="0" y="484"/>
            <a:chExt cx="19200" cy="1186"/>
          </a:xfrm>
        </p:grpSpPr>
        <p:sp>
          <p:nvSpPr>
            <p:cNvPr id="24" name="任意多边形 30"/>
            <p:cNvSpPr/>
            <p:nvPr/>
          </p:nvSpPr>
          <p:spPr>
            <a:xfrm>
              <a:off x="907" y="484"/>
              <a:ext cx="467" cy="154"/>
            </a:xfrm>
            <a:custGeom>
              <a:avLst/>
              <a:gdLst>
                <a:gd name="connsiteX0" fmla="*/ 0 w 1799"/>
                <a:gd name="connsiteY0" fmla="*/ 784 h 784"/>
                <a:gd name="connsiteX1" fmla="*/ 1799 w 1799"/>
                <a:gd name="connsiteY1" fmla="*/ 779 h 784"/>
                <a:gd name="connsiteX2" fmla="*/ 288 w 1799"/>
                <a:gd name="connsiteY2" fmla="*/ 0 h 784"/>
                <a:gd name="connsiteX3" fmla="*/ 0 w 1799"/>
                <a:gd name="connsiteY3" fmla="*/ 784 h 784"/>
              </a:gdLst>
              <a:ahLst/>
              <a:cxnLst>
                <a:cxn ang="0">
                  <a:pos x="connsiteX0" y="connsiteY0"/>
                </a:cxn>
                <a:cxn ang="0">
                  <a:pos x="connsiteX1" y="connsiteY1"/>
                </a:cxn>
                <a:cxn ang="0">
                  <a:pos x="connsiteX2" y="connsiteY2"/>
                </a:cxn>
                <a:cxn ang="0">
                  <a:pos x="connsiteX3" y="connsiteY3"/>
                </a:cxn>
              </a:cxnLst>
              <a:rect l="l" t="t" r="r" b="b"/>
              <a:pathLst>
                <a:path w="1799" h="784">
                  <a:moveTo>
                    <a:pt x="0" y="784"/>
                  </a:moveTo>
                  <a:lnTo>
                    <a:pt x="1799" y="779"/>
                  </a:lnTo>
                  <a:lnTo>
                    <a:pt x="288" y="0"/>
                  </a:lnTo>
                  <a:lnTo>
                    <a:pt x="0" y="784"/>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任意多边形 29"/>
            <p:cNvSpPr/>
            <p:nvPr/>
          </p:nvSpPr>
          <p:spPr>
            <a:xfrm>
              <a:off x="0" y="638"/>
              <a:ext cx="1374" cy="1032"/>
            </a:xfrm>
            <a:custGeom>
              <a:avLst/>
              <a:gdLst>
                <a:gd name="connsiteX0" fmla="*/ 0 w 5290"/>
                <a:gd name="connsiteY0" fmla="*/ 0 h 5256"/>
                <a:gd name="connsiteX1" fmla="*/ 5290 w 5290"/>
                <a:gd name="connsiteY1" fmla="*/ 0 h 5256"/>
                <a:gd name="connsiteX2" fmla="*/ 3485 w 5290"/>
                <a:gd name="connsiteY2" fmla="*/ 5256 h 5256"/>
                <a:gd name="connsiteX3" fmla="*/ 0 w 5290"/>
                <a:gd name="connsiteY3" fmla="*/ 5256 h 5256"/>
                <a:gd name="connsiteX4" fmla="*/ 0 w 5290"/>
                <a:gd name="connsiteY4" fmla="*/ 0 h 5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 h="5256">
                  <a:moveTo>
                    <a:pt x="0" y="0"/>
                  </a:moveTo>
                  <a:lnTo>
                    <a:pt x="5290" y="0"/>
                  </a:lnTo>
                  <a:lnTo>
                    <a:pt x="3485" y="5256"/>
                  </a:lnTo>
                  <a:lnTo>
                    <a:pt x="0" y="5256"/>
                  </a:lnTo>
                  <a:lnTo>
                    <a:pt x="0" y="0"/>
                  </a:lnTo>
                  <a:close/>
                </a:path>
              </a:pathLst>
            </a:cu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 name="直接连接符 9"/>
            <p:cNvCxnSpPr/>
            <p:nvPr/>
          </p:nvCxnSpPr>
          <p:spPr>
            <a:xfrm>
              <a:off x="1131" y="1670"/>
              <a:ext cx="18069" cy="0"/>
            </a:xfrm>
            <a:prstGeom prst="line">
              <a:avLst/>
            </a:prstGeom>
            <a:ln w="12700">
              <a:solidFill>
                <a:srgbClr val="DA0000"/>
              </a:solidFill>
            </a:ln>
          </p:spPr>
          <p:style>
            <a:lnRef idx="1">
              <a:schemeClr val="accent1"/>
            </a:lnRef>
            <a:fillRef idx="0">
              <a:schemeClr val="accent1"/>
            </a:fillRef>
            <a:effectRef idx="0">
              <a:schemeClr val="accent1"/>
            </a:effectRef>
            <a:fontRef idx="minor">
              <a:schemeClr val="tx1"/>
            </a:fontRef>
          </p:style>
        </p:cxnSp>
        <p:sp>
          <p:nvSpPr>
            <p:cNvPr id="11" name="TextBox 25"/>
            <p:cNvSpPr txBox="1"/>
            <p:nvPr/>
          </p:nvSpPr>
          <p:spPr>
            <a:xfrm>
              <a:off x="0" y="707"/>
              <a:ext cx="1056" cy="822"/>
            </a:xfrm>
            <a:prstGeom prst="rect">
              <a:avLst/>
            </a:prstGeom>
            <a:noFill/>
          </p:spPr>
          <p:txBody>
            <a:bodyPr wrap="square" rtlCol="0">
              <a:spAutoFit/>
            </a:bodyPr>
            <a:lstStyle/>
            <a:p>
              <a:pPr algn="dist"/>
              <a:r>
                <a:rPr lang="en-US" altLang="zh-CN" sz="2800" spc="-150" dirty="0">
                  <a:solidFill>
                    <a:schemeClr val="bg1"/>
                  </a:solidFill>
                  <a:latin typeface="汉仪雅酷黑简" panose="00020600040101010101" charset="-122"/>
                  <a:ea typeface="汉仪雅酷黑简" panose="00020600040101010101" charset="-122"/>
                  <a:cs typeface="汉仪旗黑-55简" panose="00020600040101010101" charset="-128"/>
                </a:rPr>
                <a:t>09</a:t>
              </a:r>
            </a:p>
          </p:txBody>
        </p:sp>
      </p:grpSp>
      <p:pic>
        <p:nvPicPr>
          <p:cNvPr id="3" name="图片 2">
            <a:extLst>
              <a:ext uri="{FF2B5EF4-FFF2-40B4-BE49-F238E27FC236}">
                <a16:creationId xmlns:a16="http://schemas.microsoft.com/office/drawing/2014/main" id="{CD9C11B5-B5C2-FB3C-2113-02CB19943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3712" y="1435122"/>
            <a:ext cx="5184576" cy="5162230"/>
          </a:xfrm>
          <a:prstGeom prst="rect">
            <a:avLst/>
          </a:prstGeom>
        </p:spPr>
      </p:pic>
    </p:spTree>
    <p:extLst>
      <p:ext uri="{BB962C8B-B14F-4D97-AF65-F5344CB8AC3E}">
        <p14:creationId xmlns:p14="http://schemas.microsoft.com/office/powerpoint/2010/main" val="3855164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框 25"/>
          <p:cNvSpPr txBox="1"/>
          <p:nvPr/>
        </p:nvSpPr>
        <p:spPr>
          <a:xfrm>
            <a:off x="883920" y="356235"/>
            <a:ext cx="4203968" cy="677108"/>
          </a:xfrm>
          <a:prstGeom prst="rect">
            <a:avLst/>
          </a:prstGeom>
          <a:noFill/>
        </p:spPr>
        <p:txBody>
          <a:bodyPr wrap="square" rtlCol="0">
            <a:spAutoFit/>
          </a:bodyPr>
          <a:lstStyle/>
          <a:p>
            <a:pPr algn="l"/>
            <a:r>
              <a:rPr lang="zh-CN" altLang="en-US" sz="3800" spc="-150" dirty="0">
                <a:solidFill>
                  <a:srgbClr val="DA0000"/>
                </a:solidFill>
                <a:latin typeface="汉仪雅酷黑简" panose="00020600040101010101" charset="-122"/>
                <a:ea typeface="汉仪雅酷黑简" panose="00020600040101010101" charset="-122"/>
                <a:cs typeface="汉仪旗黑-55简" panose="00020600040101010101" charset="-128"/>
              </a:rPr>
              <a:t>网站尝试：品优购</a:t>
            </a:r>
          </a:p>
        </p:txBody>
      </p:sp>
      <p:grpSp>
        <p:nvGrpSpPr>
          <p:cNvPr id="7" name="组合 6"/>
          <p:cNvGrpSpPr/>
          <p:nvPr/>
        </p:nvGrpSpPr>
        <p:grpSpPr>
          <a:xfrm>
            <a:off x="0" y="307340"/>
            <a:ext cx="12192000" cy="753110"/>
            <a:chOff x="0" y="484"/>
            <a:chExt cx="19200" cy="1186"/>
          </a:xfrm>
        </p:grpSpPr>
        <p:sp>
          <p:nvSpPr>
            <p:cNvPr id="24" name="任意多边形 30"/>
            <p:cNvSpPr/>
            <p:nvPr/>
          </p:nvSpPr>
          <p:spPr>
            <a:xfrm>
              <a:off x="907" y="484"/>
              <a:ext cx="467" cy="154"/>
            </a:xfrm>
            <a:custGeom>
              <a:avLst/>
              <a:gdLst>
                <a:gd name="connsiteX0" fmla="*/ 0 w 1799"/>
                <a:gd name="connsiteY0" fmla="*/ 784 h 784"/>
                <a:gd name="connsiteX1" fmla="*/ 1799 w 1799"/>
                <a:gd name="connsiteY1" fmla="*/ 779 h 784"/>
                <a:gd name="connsiteX2" fmla="*/ 288 w 1799"/>
                <a:gd name="connsiteY2" fmla="*/ 0 h 784"/>
                <a:gd name="connsiteX3" fmla="*/ 0 w 1799"/>
                <a:gd name="connsiteY3" fmla="*/ 784 h 784"/>
              </a:gdLst>
              <a:ahLst/>
              <a:cxnLst>
                <a:cxn ang="0">
                  <a:pos x="connsiteX0" y="connsiteY0"/>
                </a:cxn>
                <a:cxn ang="0">
                  <a:pos x="connsiteX1" y="connsiteY1"/>
                </a:cxn>
                <a:cxn ang="0">
                  <a:pos x="connsiteX2" y="connsiteY2"/>
                </a:cxn>
                <a:cxn ang="0">
                  <a:pos x="connsiteX3" y="connsiteY3"/>
                </a:cxn>
              </a:cxnLst>
              <a:rect l="l" t="t" r="r" b="b"/>
              <a:pathLst>
                <a:path w="1799" h="784">
                  <a:moveTo>
                    <a:pt x="0" y="784"/>
                  </a:moveTo>
                  <a:lnTo>
                    <a:pt x="1799" y="779"/>
                  </a:lnTo>
                  <a:lnTo>
                    <a:pt x="288" y="0"/>
                  </a:lnTo>
                  <a:lnTo>
                    <a:pt x="0" y="784"/>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任意多边形 29"/>
            <p:cNvSpPr/>
            <p:nvPr/>
          </p:nvSpPr>
          <p:spPr>
            <a:xfrm>
              <a:off x="0" y="638"/>
              <a:ext cx="1374" cy="1032"/>
            </a:xfrm>
            <a:custGeom>
              <a:avLst/>
              <a:gdLst>
                <a:gd name="connsiteX0" fmla="*/ 0 w 5290"/>
                <a:gd name="connsiteY0" fmla="*/ 0 h 5256"/>
                <a:gd name="connsiteX1" fmla="*/ 5290 w 5290"/>
                <a:gd name="connsiteY1" fmla="*/ 0 h 5256"/>
                <a:gd name="connsiteX2" fmla="*/ 3485 w 5290"/>
                <a:gd name="connsiteY2" fmla="*/ 5256 h 5256"/>
                <a:gd name="connsiteX3" fmla="*/ 0 w 5290"/>
                <a:gd name="connsiteY3" fmla="*/ 5256 h 5256"/>
                <a:gd name="connsiteX4" fmla="*/ 0 w 5290"/>
                <a:gd name="connsiteY4" fmla="*/ 0 h 5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 h="5256">
                  <a:moveTo>
                    <a:pt x="0" y="0"/>
                  </a:moveTo>
                  <a:lnTo>
                    <a:pt x="5290" y="0"/>
                  </a:lnTo>
                  <a:lnTo>
                    <a:pt x="3485" y="5256"/>
                  </a:lnTo>
                  <a:lnTo>
                    <a:pt x="0" y="5256"/>
                  </a:lnTo>
                  <a:lnTo>
                    <a:pt x="0" y="0"/>
                  </a:lnTo>
                  <a:close/>
                </a:path>
              </a:pathLst>
            </a:cu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 name="直接连接符 9"/>
            <p:cNvCxnSpPr/>
            <p:nvPr/>
          </p:nvCxnSpPr>
          <p:spPr>
            <a:xfrm>
              <a:off x="1131" y="1670"/>
              <a:ext cx="18069" cy="0"/>
            </a:xfrm>
            <a:prstGeom prst="line">
              <a:avLst/>
            </a:prstGeom>
            <a:ln w="12700">
              <a:solidFill>
                <a:srgbClr val="DA0000"/>
              </a:solidFill>
            </a:ln>
          </p:spPr>
          <p:style>
            <a:lnRef idx="1">
              <a:schemeClr val="accent1"/>
            </a:lnRef>
            <a:fillRef idx="0">
              <a:schemeClr val="accent1"/>
            </a:fillRef>
            <a:effectRef idx="0">
              <a:schemeClr val="accent1"/>
            </a:effectRef>
            <a:fontRef idx="minor">
              <a:schemeClr val="tx1"/>
            </a:fontRef>
          </p:style>
        </p:cxnSp>
        <p:sp>
          <p:nvSpPr>
            <p:cNvPr id="11" name="TextBox 25"/>
            <p:cNvSpPr txBox="1"/>
            <p:nvPr/>
          </p:nvSpPr>
          <p:spPr>
            <a:xfrm>
              <a:off x="0" y="707"/>
              <a:ext cx="1056" cy="822"/>
            </a:xfrm>
            <a:prstGeom prst="rect">
              <a:avLst/>
            </a:prstGeom>
            <a:noFill/>
          </p:spPr>
          <p:txBody>
            <a:bodyPr wrap="square" rtlCol="0">
              <a:spAutoFit/>
            </a:bodyPr>
            <a:lstStyle/>
            <a:p>
              <a:pPr algn="dist"/>
              <a:r>
                <a:rPr lang="en-US" altLang="zh-CN" sz="2800" spc="-150" dirty="0">
                  <a:solidFill>
                    <a:schemeClr val="bg1"/>
                  </a:solidFill>
                  <a:latin typeface="汉仪雅酷黑简" panose="00020600040101010101" charset="-122"/>
                  <a:ea typeface="汉仪雅酷黑简" panose="00020600040101010101" charset="-122"/>
                  <a:cs typeface="汉仪旗黑-55简" panose="00020600040101010101" charset="-128"/>
                </a:rPr>
                <a:t>09</a:t>
              </a:r>
            </a:p>
          </p:txBody>
        </p:sp>
      </p:grpSp>
      <p:pic>
        <p:nvPicPr>
          <p:cNvPr id="4" name="图片 3">
            <a:extLst>
              <a:ext uri="{FF2B5EF4-FFF2-40B4-BE49-F238E27FC236}">
                <a16:creationId xmlns:a16="http://schemas.microsoft.com/office/drawing/2014/main" id="{3230BE0D-C745-4C87-462F-4F0F027B800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81416" y="1204740"/>
            <a:ext cx="10755630" cy="5332336"/>
          </a:xfrm>
          <a:prstGeom prst="rect">
            <a:avLst/>
          </a:prstGeom>
        </p:spPr>
      </p:pic>
    </p:spTree>
    <p:extLst>
      <p:ext uri="{BB962C8B-B14F-4D97-AF65-F5344CB8AC3E}">
        <p14:creationId xmlns:p14="http://schemas.microsoft.com/office/powerpoint/2010/main" val="1238646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框 25"/>
          <p:cNvSpPr txBox="1"/>
          <p:nvPr/>
        </p:nvSpPr>
        <p:spPr>
          <a:xfrm>
            <a:off x="883920" y="356235"/>
            <a:ext cx="4203968" cy="677108"/>
          </a:xfrm>
          <a:prstGeom prst="rect">
            <a:avLst/>
          </a:prstGeom>
          <a:noFill/>
        </p:spPr>
        <p:txBody>
          <a:bodyPr wrap="square" rtlCol="0">
            <a:spAutoFit/>
          </a:bodyPr>
          <a:lstStyle/>
          <a:p>
            <a:pPr algn="l"/>
            <a:r>
              <a:rPr lang="zh-CN" altLang="en-US" sz="3800" spc="-150" dirty="0">
                <a:solidFill>
                  <a:srgbClr val="DA0000"/>
                </a:solidFill>
                <a:latin typeface="汉仪雅酷黑简" panose="00020600040101010101" charset="-122"/>
                <a:ea typeface="汉仪雅酷黑简" panose="00020600040101010101" charset="-122"/>
                <a:cs typeface="汉仪旗黑-55简" panose="00020600040101010101" charset="-128"/>
              </a:rPr>
              <a:t>网站尝试：品优购</a:t>
            </a:r>
          </a:p>
        </p:txBody>
      </p:sp>
      <p:grpSp>
        <p:nvGrpSpPr>
          <p:cNvPr id="7" name="组合 6"/>
          <p:cNvGrpSpPr/>
          <p:nvPr/>
        </p:nvGrpSpPr>
        <p:grpSpPr>
          <a:xfrm>
            <a:off x="0" y="307340"/>
            <a:ext cx="12192000" cy="753110"/>
            <a:chOff x="0" y="484"/>
            <a:chExt cx="19200" cy="1186"/>
          </a:xfrm>
        </p:grpSpPr>
        <p:sp>
          <p:nvSpPr>
            <p:cNvPr id="24" name="任意多边形 30"/>
            <p:cNvSpPr/>
            <p:nvPr/>
          </p:nvSpPr>
          <p:spPr>
            <a:xfrm>
              <a:off x="907" y="484"/>
              <a:ext cx="467" cy="154"/>
            </a:xfrm>
            <a:custGeom>
              <a:avLst/>
              <a:gdLst>
                <a:gd name="connsiteX0" fmla="*/ 0 w 1799"/>
                <a:gd name="connsiteY0" fmla="*/ 784 h 784"/>
                <a:gd name="connsiteX1" fmla="*/ 1799 w 1799"/>
                <a:gd name="connsiteY1" fmla="*/ 779 h 784"/>
                <a:gd name="connsiteX2" fmla="*/ 288 w 1799"/>
                <a:gd name="connsiteY2" fmla="*/ 0 h 784"/>
                <a:gd name="connsiteX3" fmla="*/ 0 w 1799"/>
                <a:gd name="connsiteY3" fmla="*/ 784 h 784"/>
              </a:gdLst>
              <a:ahLst/>
              <a:cxnLst>
                <a:cxn ang="0">
                  <a:pos x="connsiteX0" y="connsiteY0"/>
                </a:cxn>
                <a:cxn ang="0">
                  <a:pos x="connsiteX1" y="connsiteY1"/>
                </a:cxn>
                <a:cxn ang="0">
                  <a:pos x="connsiteX2" y="connsiteY2"/>
                </a:cxn>
                <a:cxn ang="0">
                  <a:pos x="connsiteX3" y="connsiteY3"/>
                </a:cxn>
              </a:cxnLst>
              <a:rect l="l" t="t" r="r" b="b"/>
              <a:pathLst>
                <a:path w="1799" h="784">
                  <a:moveTo>
                    <a:pt x="0" y="784"/>
                  </a:moveTo>
                  <a:lnTo>
                    <a:pt x="1799" y="779"/>
                  </a:lnTo>
                  <a:lnTo>
                    <a:pt x="288" y="0"/>
                  </a:lnTo>
                  <a:lnTo>
                    <a:pt x="0" y="784"/>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任意多边形 29"/>
            <p:cNvSpPr/>
            <p:nvPr/>
          </p:nvSpPr>
          <p:spPr>
            <a:xfrm>
              <a:off x="0" y="638"/>
              <a:ext cx="1374" cy="1032"/>
            </a:xfrm>
            <a:custGeom>
              <a:avLst/>
              <a:gdLst>
                <a:gd name="connsiteX0" fmla="*/ 0 w 5290"/>
                <a:gd name="connsiteY0" fmla="*/ 0 h 5256"/>
                <a:gd name="connsiteX1" fmla="*/ 5290 w 5290"/>
                <a:gd name="connsiteY1" fmla="*/ 0 h 5256"/>
                <a:gd name="connsiteX2" fmla="*/ 3485 w 5290"/>
                <a:gd name="connsiteY2" fmla="*/ 5256 h 5256"/>
                <a:gd name="connsiteX3" fmla="*/ 0 w 5290"/>
                <a:gd name="connsiteY3" fmla="*/ 5256 h 5256"/>
                <a:gd name="connsiteX4" fmla="*/ 0 w 5290"/>
                <a:gd name="connsiteY4" fmla="*/ 0 h 5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 h="5256">
                  <a:moveTo>
                    <a:pt x="0" y="0"/>
                  </a:moveTo>
                  <a:lnTo>
                    <a:pt x="5290" y="0"/>
                  </a:lnTo>
                  <a:lnTo>
                    <a:pt x="3485" y="5256"/>
                  </a:lnTo>
                  <a:lnTo>
                    <a:pt x="0" y="5256"/>
                  </a:lnTo>
                  <a:lnTo>
                    <a:pt x="0" y="0"/>
                  </a:lnTo>
                  <a:close/>
                </a:path>
              </a:pathLst>
            </a:cu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 name="直接连接符 9"/>
            <p:cNvCxnSpPr/>
            <p:nvPr/>
          </p:nvCxnSpPr>
          <p:spPr>
            <a:xfrm>
              <a:off x="1131" y="1670"/>
              <a:ext cx="18069" cy="0"/>
            </a:xfrm>
            <a:prstGeom prst="line">
              <a:avLst/>
            </a:prstGeom>
            <a:ln w="12700">
              <a:solidFill>
                <a:srgbClr val="DA0000"/>
              </a:solidFill>
            </a:ln>
          </p:spPr>
          <p:style>
            <a:lnRef idx="1">
              <a:schemeClr val="accent1"/>
            </a:lnRef>
            <a:fillRef idx="0">
              <a:schemeClr val="accent1"/>
            </a:fillRef>
            <a:effectRef idx="0">
              <a:schemeClr val="accent1"/>
            </a:effectRef>
            <a:fontRef idx="minor">
              <a:schemeClr val="tx1"/>
            </a:fontRef>
          </p:style>
        </p:cxnSp>
        <p:sp>
          <p:nvSpPr>
            <p:cNvPr id="11" name="TextBox 25"/>
            <p:cNvSpPr txBox="1"/>
            <p:nvPr/>
          </p:nvSpPr>
          <p:spPr>
            <a:xfrm>
              <a:off x="0" y="707"/>
              <a:ext cx="1056" cy="822"/>
            </a:xfrm>
            <a:prstGeom prst="rect">
              <a:avLst/>
            </a:prstGeom>
            <a:noFill/>
          </p:spPr>
          <p:txBody>
            <a:bodyPr wrap="square" rtlCol="0">
              <a:spAutoFit/>
            </a:bodyPr>
            <a:lstStyle/>
            <a:p>
              <a:pPr algn="dist"/>
              <a:r>
                <a:rPr lang="en-US" altLang="zh-CN" sz="2800" spc="-150" dirty="0">
                  <a:solidFill>
                    <a:schemeClr val="bg1"/>
                  </a:solidFill>
                  <a:latin typeface="汉仪雅酷黑简" panose="00020600040101010101" charset="-122"/>
                  <a:ea typeface="汉仪雅酷黑简" panose="00020600040101010101" charset="-122"/>
                  <a:cs typeface="汉仪旗黑-55简" panose="00020600040101010101" charset="-128"/>
                </a:rPr>
                <a:t>09</a:t>
              </a:r>
            </a:p>
          </p:txBody>
        </p:sp>
      </p:grpSp>
      <p:pic>
        <p:nvPicPr>
          <p:cNvPr id="3" name="图片 2">
            <a:extLst>
              <a:ext uri="{FF2B5EF4-FFF2-40B4-BE49-F238E27FC236}">
                <a16:creationId xmlns:a16="http://schemas.microsoft.com/office/drawing/2014/main" id="{DCEE0BD3-D115-188B-BA45-29D4255BBB8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7368" y="1225520"/>
            <a:ext cx="11377264" cy="5325140"/>
          </a:xfrm>
          <a:prstGeom prst="rect">
            <a:avLst/>
          </a:prstGeom>
        </p:spPr>
      </p:pic>
    </p:spTree>
    <p:extLst>
      <p:ext uri="{BB962C8B-B14F-4D97-AF65-F5344CB8AC3E}">
        <p14:creationId xmlns:p14="http://schemas.microsoft.com/office/powerpoint/2010/main" val="3576108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框 25"/>
          <p:cNvSpPr txBox="1"/>
          <p:nvPr/>
        </p:nvSpPr>
        <p:spPr>
          <a:xfrm>
            <a:off x="883920" y="356235"/>
            <a:ext cx="5212080" cy="677108"/>
          </a:xfrm>
          <a:prstGeom prst="rect">
            <a:avLst/>
          </a:prstGeom>
          <a:noFill/>
        </p:spPr>
        <p:txBody>
          <a:bodyPr wrap="square" rtlCol="0">
            <a:spAutoFit/>
          </a:bodyPr>
          <a:lstStyle/>
          <a:p>
            <a:pPr algn="l"/>
            <a:r>
              <a:rPr lang="zh-CN" altLang="en-US" sz="3800" spc="-150" dirty="0">
                <a:solidFill>
                  <a:srgbClr val="DA0000"/>
                </a:solidFill>
                <a:latin typeface="汉仪雅酷黑简" panose="00020600040101010101" charset="-122"/>
                <a:ea typeface="汉仪雅酷黑简" panose="00020600040101010101" charset="-122"/>
                <a:cs typeface="汉仪旗黑-55简" panose="00020600040101010101" charset="-128"/>
              </a:rPr>
              <a:t>视频拍摄：</a:t>
            </a:r>
            <a:r>
              <a:rPr lang="en-US" altLang="zh-CN" sz="3800" spc="-150" dirty="0">
                <a:solidFill>
                  <a:srgbClr val="DA0000"/>
                </a:solidFill>
                <a:latin typeface="汉仪雅酷黑简" panose="00020600040101010101" charset="-122"/>
                <a:ea typeface="汉仪雅酷黑简" panose="00020600040101010101" charset="-122"/>
                <a:cs typeface="汉仪旗黑-55简" panose="00020600040101010101" charset="-128"/>
              </a:rPr>
              <a:t>UCC</a:t>
            </a:r>
            <a:r>
              <a:rPr lang="zh-CN" altLang="en-US" sz="3800" spc="-150" dirty="0">
                <a:solidFill>
                  <a:srgbClr val="DA0000"/>
                </a:solidFill>
                <a:latin typeface="汉仪雅酷黑简" panose="00020600040101010101" charset="-122"/>
                <a:ea typeface="汉仪雅酷黑简" panose="00020600040101010101" charset="-122"/>
                <a:cs typeface="汉仪旗黑-55简" panose="00020600040101010101" charset="-128"/>
              </a:rPr>
              <a:t>宣传片</a:t>
            </a:r>
          </a:p>
        </p:txBody>
      </p:sp>
      <p:grpSp>
        <p:nvGrpSpPr>
          <p:cNvPr id="7" name="组合 6"/>
          <p:cNvGrpSpPr/>
          <p:nvPr/>
        </p:nvGrpSpPr>
        <p:grpSpPr>
          <a:xfrm>
            <a:off x="0" y="307340"/>
            <a:ext cx="12192000" cy="753110"/>
            <a:chOff x="0" y="484"/>
            <a:chExt cx="19200" cy="1186"/>
          </a:xfrm>
        </p:grpSpPr>
        <p:sp>
          <p:nvSpPr>
            <p:cNvPr id="24" name="任意多边形 30"/>
            <p:cNvSpPr/>
            <p:nvPr/>
          </p:nvSpPr>
          <p:spPr>
            <a:xfrm>
              <a:off x="907" y="484"/>
              <a:ext cx="467" cy="154"/>
            </a:xfrm>
            <a:custGeom>
              <a:avLst/>
              <a:gdLst>
                <a:gd name="connsiteX0" fmla="*/ 0 w 1799"/>
                <a:gd name="connsiteY0" fmla="*/ 784 h 784"/>
                <a:gd name="connsiteX1" fmla="*/ 1799 w 1799"/>
                <a:gd name="connsiteY1" fmla="*/ 779 h 784"/>
                <a:gd name="connsiteX2" fmla="*/ 288 w 1799"/>
                <a:gd name="connsiteY2" fmla="*/ 0 h 784"/>
                <a:gd name="connsiteX3" fmla="*/ 0 w 1799"/>
                <a:gd name="connsiteY3" fmla="*/ 784 h 784"/>
              </a:gdLst>
              <a:ahLst/>
              <a:cxnLst>
                <a:cxn ang="0">
                  <a:pos x="connsiteX0" y="connsiteY0"/>
                </a:cxn>
                <a:cxn ang="0">
                  <a:pos x="connsiteX1" y="connsiteY1"/>
                </a:cxn>
                <a:cxn ang="0">
                  <a:pos x="connsiteX2" y="connsiteY2"/>
                </a:cxn>
                <a:cxn ang="0">
                  <a:pos x="connsiteX3" y="connsiteY3"/>
                </a:cxn>
              </a:cxnLst>
              <a:rect l="l" t="t" r="r" b="b"/>
              <a:pathLst>
                <a:path w="1799" h="784">
                  <a:moveTo>
                    <a:pt x="0" y="784"/>
                  </a:moveTo>
                  <a:lnTo>
                    <a:pt x="1799" y="779"/>
                  </a:lnTo>
                  <a:lnTo>
                    <a:pt x="288" y="0"/>
                  </a:lnTo>
                  <a:lnTo>
                    <a:pt x="0" y="784"/>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任意多边形 29"/>
            <p:cNvSpPr/>
            <p:nvPr/>
          </p:nvSpPr>
          <p:spPr>
            <a:xfrm>
              <a:off x="0" y="638"/>
              <a:ext cx="1374" cy="1032"/>
            </a:xfrm>
            <a:custGeom>
              <a:avLst/>
              <a:gdLst>
                <a:gd name="connsiteX0" fmla="*/ 0 w 5290"/>
                <a:gd name="connsiteY0" fmla="*/ 0 h 5256"/>
                <a:gd name="connsiteX1" fmla="*/ 5290 w 5290"/>
                <a:gd name="connsiteY1" fmla="*/ 0 h 5256"/>
                <a:gd name="connsiteX2" fmla="*/ 3485 w 5290"/>
                <a:gd name="connsiteY2" fmla="*/ 5256 h 5256"/>
                <a:gd name="connsiteX3" fmla="*/ 0 w 5290"/>
                <a:gd name="connsiteY3" fmla="*/ 5256 h 5256"/>
                <a:gd name="connsiteX4" fmla="*/ 0 w 5290"/>
                <a:gd name="connsiteY4" fmla="*/ 0 h 5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 h="5256">
                  <a:moveTo>
                    <a:pt x="0" y="0"/>
                  </a:moveTo>
                  <a:lnTo>
                    <a:pt x="5290" y="0"/>
                  </a:lnTo>
                  <a:lnTo>
                    <a:pt x="3485" y="5256"/>
                  </a:lnTo>
                  <a:lnTo>
                    <a:pt x="0" y="5256"/>
                  </a:lnTo>
                  <a:lnTo>
                    <a:pt x="0" y="0"/>
                  </a:lnTo>
                  <a:close/>
                </a:path>
              </a:pathLst>
            </a:cu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 name="直接连接符 9"/>
            <p:cNvCxnSpPr/>
            <p:nvPr/>
          </p:nvCxnSpPr>
          <p:spPr>
            <a:xfrm>
              <a:off x="1131" y="1670"/>
              <a:ext cx="18069" cy="0"/>
            </a:xfrm>
            <a:prstGeom prst="line">
              <a:avLst/>
            </a:prstGeom>
            <a:ln w="12700">
              <a:solidFill>
                <a:srgbClr val="DA0000"/>
              </a:solidFill>
            </a:ln>
          </p:spPr>
          <p:style>
            <a:lnRef idx="1">
              <a:schemeClr val="accent1"/>
            </a:lnRef>
            <a:fillRef idx="0">
              <a:schemeClr val="accent1"/>
            </a:fillRef>
            <a:effectRef idx="0">
              <a:schemeClr val="accent1"/>
            </a:effectRef>
            <a:fontRef idx="minor">
              <a:schemeClr val="tx1"/>
            </a:fontRef>
          </p:style>
        </p:cxnSp>
        <p:sp>
          <p:nvSpPr>
            <p:cNvPr id="11" name="TextBox 25">
              <a:hlinkClick r:id="rId2" action="ppaction://hlinkfile"/>
            </p:cNvPr>
            <p:cNvSpPr txBox="1"/>
            <p:nvPr/>
          </p:nvSpPr>
          <p:spPr>
            <a:xfrm>
              <a:off x="0" y="707"/>
              <a:ext cx="1056" cy="822"/>
            </a:xfrm>
            <a:prstGeom prst="rect">
              <a:avLst/>
            </a:prstGeom>
            <a:noFill/>
          </p:spPr>
          <p:txBody>
            <a:bodyPr wrap="square" rtlCol="0">
              <a:spAutoFit/>
            </a:bodyPr>
            <a:lstStyle/>
            <a:p>
              <a:pPr algn="dist"/>
              <a:r>
                <a:rPr lang="en-US" altLang="zh-CN" sz="2800" spc="-150" dirty="0">
                  <a:solidFill>
                    <a:schemeClr val="bg1"/>
                  </a:solidFill>
                  <a:latin typeface="汉仪雅酷黑简" panose="00020600040101010101" charset="-122"/>
                  <a:ea typeface="汉仪雅酷黑简" panose="00020600040101010101" charset="-122"/>
                  <a:cs typeface="汉仪旗黑-55简" panose="00020600040101010101" charset="-128"/>
                </a:rPr>
                <a:t>10</a:t>
              </a:r>
            </a:p>
          </p:txBody>
        </p:sp>
      </p:grpSp>
      <p:pic>
        <p:nvPicPr>
          <p:cNvPr id="6" name="图片 5">
            <a:extLst>
              <a:ext uri="{FF2B5EF4-FFF2-40B4-BE49-F238E27FC236}">
                <a16:creationId xmlns:a16="http://schemas.microsoft.com/office/drawing/2014/main" id="{D2541803-FBE0-1A80-719E-5D0F07EA04CF}"/>
              </a:ext>
            </a:extLst>
          </p:cNvPr>
          <p:cNvPicPr>
            <a:picLocks noChangeAspect="1"/>
          </p:cNvPicPr>
          <p:nvPr/>
        </p:nvPicPr>
        <p:blipFill>
          <a:blip r:embed="rId3"/>
          <a:stretch>
            <a:fillRect/>
          </a:stretch>
        </p:blipFill>
        <p:spPr>
          <a:xfrm>
            <a:off x="1335262" y="1268760"/>
            <a:ext cx="9521476" cy="5360420"/>
          </a:xfrm>
          <a:prstGeom prst="rect">
            <a:avLst/>
          </a:prstGeom>
        </p:spPr>
      </p:pic>
    </p:spTree>
    <p:extLst>
      <p:ext uri="{BB962C8B-B14F-4D97-AF65-F5344CB8AC3E}">
        <p14:creationId xmlns:p14="http://schemas.microsoft.com/office/powerpoint/2010/main" val="7093132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8255" y="0"/>
            <a:ext cx="12200255" cy="5347970"/>
            <a:chOff x="-13" y="0"/>
            <a:chExt cx="19213" cy="8422"/>
          </a:xfrm>
        </p:grpSpPr>
        <p:sp>
          <p:nvSpPr>
            <p:cNvPr id="2" name="任意多边形 34"/>
            <p:cNvSpPr/>
            <p:nvPr/>
          </p:nvSpPr>
          <p:spPr>
            <a:xfrm>
              <a:off x="14315" y="5311"/>
              <a:ext cx="4885" cy="2793"/>
            </a:xfrm>
            <a:custGeom>
              <a:avLst/>
              <a:gdLst>
                <a:gd name="connsiteX0" fmla="*/ 1995 w 5932"/>
                <a:gd name="connsiteY0" fmla="*/ 0 h 6580"/>
                <a:gd name="connsiteX1" fmla="*/ 5932 w 5932"/>
                <a:gd name="connsiteY1" fmla="*/ 0 h 6580"/>
                <a:gd name="connsiteX2" fmla="*/ 5932 w 5932"/>
                <a:gd name="connsiteY2" fmla="*/ 6580 h 6580"/>
                <a:gd name="connsiteX3" fmla="*/ 0 w 5932"/>
                <a:gd name="connsiteY3" fmla="*/ 6580 h 6580"/>
                <a:gd name="connsiteX4" fmla="*/ 1995 w 5932"/>
                <a:gd name="connsiteY4" fmla="*/ 0 h 6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2" h="6546">
                  <a:moveTo>
                    <a:pt x="1985" y="0"/>
                  </a:moveTo>
                  <a:lnTo>
                    <a:pt x="5932" y="0"/>
                  </a:lnTo>
                  <a:lnTo>
                    <a:pt x="5932" y="6546"/>
                  </a:lnTo>
                  <a:lnTo>
                    <a:pt x="0" y="6546"/>
                  </a:lnTo>
                  <a:lnTo>
                    <a:pt x="1985" y="0"/>
                  </a:lnTo>
                  <a:close/>
                </a:path>
              </a:pathLst>
            </a:cu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任意多边形 31"/>
            <p:cNvSpPr/>
            <p:nvPr/>
          </p:nvSpPr>
          <p:spPr>
            <a:xfrm>
              <a:off x="11752" y="1179"/>
              <a:ext cx="2382" cy="972"/>
            </a:xfrm>
            <a:custGeom>
              <a:avLst/>
              <a:gdLst>
                <a:gd name="connsiteX0" fmla="*/ 1379 w 1511"/>
                <a:gd name="connsiteY0" fmla="*/ 0 h 815"/>
                <a:gd name="connsiteX1" fmla="*/ 1511 w 1511"/>
                <a:gd name="connsiteY1" fmla="*/ 815 h 815"/>
                <a:gd name="connsiteX2" fmla="*/ 0 w 1511"/>
                <a:gd name="connsiteY2" fmla="*/ 36 h 815"/>
                <a:gd name="connsiteX3" fmla="*/ 1379 w 1511"/>
                <a:gd name="connsiteY3" fmla="*/ 0 h 815"/>
              </a:gdLst>
              <a:ahLst/>
              <a:cxnLst>
                <a:cxn ang="0">
                  <a:pos x="connsiteX0" y="connsiteY0"/>
                </a:cxn>
                <a:cxn ang="0">
                  <a:pos x="connsiteX1" y="connsiteY1"/>
                </a:cxn>
                <a:cxn ang="0">
                  <a:pos x="connsiteX2" y="connsiteY2"/>
                </a:cxn>
                <a:cxn ang="0">
                  <a:pos x="connsiteX3" y="connsiteY3"/>
                </a:cxn>
              </a:cxnLst>
              <a:rect l="l" t="t" r="r" b="b"/>
              <a:pathLst>
                <a:path w="1511" h="815">
                  <a:moveTo>
                    <a:pt x="1379" y="0"/>
                  </a:moveTo>
                  <a:lnTo>
                    <a:pt x="1511" y="815"/>
                  </a:lnTo>
                  <a:lnTo>
                    <a:pt x="0" y="36"/>
                  </a:lnTo>
                  <a:lnTo>
                    <a:pt x="1379" y="0"/>
                  </a:lnTo>
                  <a:close/>
                </a:path>
              </a:pathLst>
            </a:custGeom>
            <a:solidFill>
              <a:srgbClr val="D8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任意多边形 32"/>
            <p:cNvSpPr/>
            <p:nvPr/>
          </p:nvSpPr>
          <p:spPr>
            <a:xfrm>
              <a:off x="9850" y="0"/>
              <a:ext cx="9350" cy="7805"/>
            </a:xfrm>
            <a:custGeom>
              <a:avLst/>
              <a:gdLst>
                <a:gd name="connsiteX0" fmla="*/ 1995 w 5932"/>
                <a:gd name="connsiteY0" fmla="*/ 0 h 6580"/>
                <a:gd name="connsiteX1" fmla="*/ 5932 w 5932"/>
                <a:gd name="connsiteY1" fmla="*/ 0 h 6580"/>
                <a:gd name="connsiteX2" fmla="*/ 5932 w 5932"/>
                <a:gd name="connsiteY2" fmla="*/ 6580 h 6580"/>
                <a:gd name="connsiteX3" fmla="*/ 0 w 5932"/>
                <a:gd name="connsiteY3" fmla="*/ 6580 h 6580"/>
                <a:gd name="connsiteX4" fmla="*/ 1995 w 5932"/>
                <a:gd name="connsiteY4" fmla="*/ 0 h 6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2" h="6546">
                  <a:moveTo>
                    <a:pt x="1985" y="0"/>
                  </a:moveTo>
                  <a:lnTo>
                    <a:pt x="5932" y="0"/>
                  </a:lnTo>
                  <a:lnTo>
                    <a:pt x="5932" y="6546"/>
                  </a:lnTo>
                  <a:lnTo>
                    <a:pt x="0" y="6546"/>
                  </a:lnTo>
                  <a:lnTo>
                    <a:pt x="1985" y="0"/>
                  </a:lnTo>
                  <a:close/>
                </a:path>
              </a:pathLst>
            </a:custGeom>
            <a:blipFill rotWithShape="1">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任意多边形 30"/>
            <p:cNvSpPr/>
            <p:nvPr/>
          </p:nvSpPr>
          <p:spPr>
            <a:xfrm>
              <a:off x="11299" y="1222"/>
              <a:ext cx="2836" cy="935"/>
            </a:xfrm>
            <a:custGeom>
              <a:avLst/>
              <a:gdLst>
                <a:gd name="connsiteX0" fmla="*/ 0 w 1799"/>
                <a:gd name="connsiteY0" fmla="*/ 784 h 784"/>
                <a:gd name="connsiteX1" fmla="*/ 1799 w 1799"/>
                <a:gd name="connsiteY1" fmla="*/ 779 h 784"/>
                <a:gd name="connsiteX2" fmla="*/ 288 w 1799"/>
                <a:gd name="connsiteY2" fmla="*/ 0 h 784"/>
                <a:gd name="connsiteX3" fmla="*/ 0 w 1799"/>
                <a:gd name="connsiteY3" fmla="*/ 784 h 784"/>
              </a:gdLst>
              <a:ahLst/>
              <a:cxnLst>
                <a:cxn ang="0">
                  <a:pos x="connsiteX0" y="connsiteY0"/>
                </a:cxn>
                <a:cxn ang="0">
                  <a:pos x="connsiteX1" y="connsiteY1"/>
                </a:cxn>
                <a:cxn ang="0">
                  <a:pos x="connsiteX2" y="connsiteY2"/>
                </a:cxn>
                <a:cxn ang="0">
                  <a:pos x="connsiteX3" y="connsiteY3"/>
                </a:cxn>
              </a:cxnLst>
              <a:rect l="l" t="t" r="r" b="b"/>
              <a:pathLst>
                <a:path w="1799" h="784">
                  <a:moveTo>
                    <a:pt x="0" y="784"/>
                  </a:moveTo>
                  <a:lnTo>
                    <a:pt x="1799" y="779"/>
                  </a:lnTo>
                  <a:lnTo>
                    <a:pt x="288" y="0"/>
                  </a:lnTo>
                  <a:lnTo>
                    <a:pt x="0" y="784"/>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矩形 3"/>
            <p:cNvSpPr/>
            <p:nvPr/>
          </p:nvSpPr>
          <p:spPr>
            <a:xfrm>
              <a:off x="-13" y="2151"/>
              <a:ext cx="5929" cy="6271"/>
            </a:xfrm>
            <a:prstGeom prst="rect">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5" name="任意多边形 29"/>
            <p:cNvSpPr/>
            <p:nvPr/>
          </p:nvSpPr>
          <p:spPr>
            <a:xfrm>
              <a:off x="5796" y="2154"/>
              <a:ext cx="8338" cy="6267"/>
            </a:xfrm>
            <a:custGeom>
              <a:avLst/>
              <a:gdLst>
                <a:gd name="connsiteX0" fmla="*/ 0 w 5290"/>
                <a:gd name="connsiteY0" fmla="*/ 0 h 5256"/>
                <a:gd name="connsiteX1" fmla="*/ 5290 w 5290"/>
                <a:gd name="connsiteY1" fmla="*/ 0 h 5256"/>
                <a:gd name="connsiteX2" fmla="*/ 3485 w 5290"/>
                <a:gd name="connsiteY2" fmla="*/ 5256 h 5256"/>
                <a:gd name="connsiteX3" fmla="*/ 0 w 5290"/>
                <a:gd name="connsiteY3" fmla="*/ 5256 h 5256"/>
                <a:gd name="connsiteX4" fmla="*/ 0 w 5290"/>
                <a:gd name="connsiteY4" fmla="*/ 0 h 5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 h="5256">
                  <a:moveTo>
                    <a:pt x="0" y="0"/>
                  </a:moveTo>
                  <a:lnTo>
                    <a:pt x="5290" y="0"/>
                  </a:lnTo>
                  <a:lnTo>
                    <a:pt x="3485" y="5256"/>
                  </a:lnTo>
                  <a:lnTo>
                    <a:pt x="0" y="5256"/>
                  </a:lnTo>
                  <a:lnTo>
                    <a:pt x="0" y="0"/>
                  </a:lnTo>
                  <a:close/>
                </a:path>
              </a:pathLst>
            </a:cu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7" name="文本框 6"/>
          <p:cNvSpPr txBox="1"/>
          <p:nvPr/>
        </p:nvSpPr>
        <p:spPr>
          <a:xfrm>
            <a:off x="767080" y="2642235"/>
            <a:ext cx="5661660" cy="1630045"/>
          </a:xfrm>
          <a:prstGeom prst="rect">
            <a:avLst/>
          </a:prstGeom>
          <a:noFill/>
        </p:spPr>
        <p:txBody>
          <a:bodyPr wrap="square" rtlCol="0">
            <a:spAutoFit/>
          </a:bodyPr>
          <a:lstStyle/>
          <a:p>
            <a:pPr algn="dist"/>
            <a:r>
              <a:rPr lang="zh-CN" altLang="zh-CN" sz="10000" dirty="0">
                <a:solidFill>
                  <a:schemeClr val="bg1"/>
                </a:solidFill>
                <a:effectLst>
                  <a:outerShdw blurRad="50800" dist="127000" dir="2700000" algn="tl" rotWithShape="0">
                    <a:prstClr val="black">
                      <a:alpha val="10000"/>
                    </a:prstClr>
                  </a:outerShdw>
                </a:effectLst>
                <a:latin typeface="汉仪雅酷黑简" panose="00020600040101010101" charset="-122"/>
                <a:ea typeface="汉仪雅酷黑简" panose="00020600040101010101" charset="-122"/>
                <a:cs typeface="汉仪旗黑-55简" panose="00020600040101010101" charset="-128"/>
              </a:rPr>
              <a:t>THANKS</a:t>
            </a:r>
          </a:p>
        </p:txBody>
      </p:sp>
      <p:sp>
        <p:nvSpPr>
          <p:cNvPr id="8" name="文本框 7"/>
          <p:cNvSpPr txBox="1"/>
          <p:nvPr/>
        </p:nvSpPr>
        <p:spPr>
          <a:xfrm>
            <a:off x="767080" y="1988820"/>
            <a:ext cx="6675755" cy="860425"/>
          </a:xfrm>
          <a:prstGeom prst="rect">
            <a:avLst/>
          </a:prstGeom>
          <a:noFill/>
        </p:spPr>
        <p:txBody>
          <a:bodyPr wrap="square" rtlCol="0">
            <a:spAutoFit/>
          </a:bodyPr>
          <a:lstStyle/>
          <a:p>
            <a:pPr algn="l"/>
            <a:r>
              <a:rPr lang="zh-CN" altLang="en-US" sz="5000" kern="800" dirty="0">
                <a:solidFill>
                  <a:schemeClr val="bg1"/>
                </a:solidFill>
                <a:latin typeface="方正粗黑宋简体" panose="02000000000000000000" pitchFamily="2" charset="-122"/>
                <a:ea typeface="方正粗黑宋简体" panose="02000000000000000000" pitchFamily="2" charset="-122"/>
                <a:cs typeface="汉仪旗黑-55简" panose="00020600040101010101" charset="-128"/>
              </a:rPr>
              <a:t>谢谢聆听</a:t>
            </a:r>
          </a:p>
        </p:txBody>
      </p:sp>
      <p:sp>
        <p:nvSpPr>
          <p:cNvPr id="21" name="文本框 5"/>
          <p:cNvSpPr txBox="1"/>
          <p:nvPr/>
        </p:nvSpPr>
        <p:spPr>
          <a:xfrm>
            <a:off x="191770" y="4580890"/>
            <a:ext cx="7157085" cy="583565"/>
          </a:xfrm>
          <a:prstGeom prst="rect">
            <a:avLst/>
          </a:prstGeom>
          <a:noFill/>
        </p:spPr>
        <p:txBody>
          <a:bodyPr wrap="square" rtlCol="0">
            <a:spAutoFit/>
          </a:bodyPr>
          <a:lstStyle/>
          <a:p>
            <a:pPr algn="l"/>
            <a:r>
              <a:rPr lang="zh-CN" altLang="en-US" sz="3200" dirty="0">
                <a:solidFill>
                  <a:schemeClr val="bg1"/>
                </a:solidFill>
                <a:latin typeface="华文行楷" panose="02010800040101010101" charset="-122"/>
                <a:ea typeface="华文行楷" panose="02010800040101010101" charset="-122"/>
                <a:cs typeface="华文行楷" panose="02010800040101010101" charset="-122"/>
              </a:rPr>
              <a:t>小组合作</a:t>
            </a:r>
            <a:r>
              <a:rPr lang="en-US" altLang="zh-CN" sz="3200" dirty="0">
                <a:solidFill>
                  <a:schemeClr val="bg1"/>
                </a:solidFill>
                <a:latin typeface="华文行楷" panose="02010800040101010101" charset="-122"/>
                <a:ea typeface="华文行楷" panose="02010800040101010101" charset="-122"/>
                <a:cs typeface="华文行楷" panose="02010800040101010101" charset="-122"/>
              </a:rPr>
              <a:t>/ </a:t>
            </a:r>
            <a:r>
              <a:rPr lang="zh-CN" altLang="en-US" sz="3200" dirty="0">
                <a:solidFill>
                  <a:schemeClr val="bg1"/>
                </a:solidFill>
                <a:latin typeface="华文行楷" panose="02010800040101010101" charset="-122"/>
                <a:ea typeface="华文行楷" panose="02010800040101010101" charset="-122"/>
                <a:cs typeface="华文行楷" panose="02010800040101010101" charset="-122"/>
              </a:rPr>
              <a:t>共同完成</a:t>
            </a:r>
            <a:r>
              <a:rPr lang="en-US" altLang="zh-CN" sz="3200" dirty="0">
                <a:solidFill>
                  <a:schemeClr val="bg1"/>
                </a:solidFill>
                <a:latin typeface="华文行楷" panose="02010800040101010101" charset="-122"/>
                <a:ea typeface="华文行楷" panose="02010800040101010101" charset="-122"/>
                <a:cs typeface="华文行楷" panose="02010800040101010101" charset="-122"/>
              </a:rPr>
              <a:t>/</a:t>
            </a:r>
            <a:r>
              <a:rPr lang="zh-CN" altLang="en-US" sz="3200" dirty="0">
                <a:solidFill>
                  <a:schemeClr val="bg1"/>
                </a:solidFill>
                <a:latin typeface="华文行楷" panose="02010800040101010101" charset="-122"/>
                <a:ea typeface="华文行楷" panose="02010800040101010101" charset="-122"/>
                <a:cs typeface="华文行楷" panose="02010800040101010101" charset="-122"/>
              </a:rPr>
              <a:t>携手共进</a:t>
            </a:r>
            <a:r>
              <a:rPr lang="en-US" altLang="zh-CN" sz="3200" dirty="0">
                <a:solidFill>
                  <a:schemeClr val="bg1"/>
                </a:solidFill>
                <a:latin typeface="华文行楷" panose="02010800040101010101" charset="-122"/>
                <a:ea typeface="华文行楷" panose="02010800040101010101" charset="-122"/>
                <a:cs typeface="华文行楷" panose="02010800040101010101" charset="-122"/>
              </a:rPr>
              <a:t>/</a:t>
            </a:r>
            <a:r>
              <a:rPr lang="zh-CN" altLang="en-US" sz="3200" dirty="0">
                <a:solidFill>
                  <a:schemeClr val="bg1"/>
                </a:solidFill>
                <a:latin typeface="华文行楷" panose="02010800040101010101" charset="-122"/>
                <a:ea typeface="华文行楷" panose="02010800040101010101" charset="-122"/>
                <a:cs typeface="华文行楷" panose="02010800040101010101" charset="-122"/>
              </a:rPr>
              <a:t>合作共赢</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5"/>
          <p:cNvSpPr txBox="1"/>
          <p:nvPr/>
        </p:nvSpPr>
        <p:spPr>
          <a:xfrm>
            <a:off x="883920" y="356235"/>
            <a:ext cx="5262245" cy="675640"/>
          </a:xfrm>
          <a:prstGeom prst="rect">
            <a:avLst/>
          </a:prstGeom>
          <a:noFill/>
        </p:spPr>
        <p:txBody>
          <a:bodyPr wrap="square" rtlCol="0">
            <a:spAutoFit/>
          </a:bodyPr>
          <a:lstStyle/>
          <a:p>
            <a:r>
              <a:rPr lang="zh-CN" altLang="en-US" sz="3800" spc="-150" dirty="0">
                <a:solidFill>
                  <a:srgbClr val="DA0000"/>
                </a:solidFill>
                <a:latin typeface="汉仪雅酷黑简" panose="00020600040101010101" charset="-122"/>
                <a:ea typeface="汉仪雅酷黑简" panose="00020600040101010101" charset="-122"/>
                <a:cs typeface="汉仪旗黑-55简" panose="00020600040101010101" charset="-128"/>
              </a:rPr>
              <a:t>京东市场分析</a:t>
            </a:r>
          </a:p>
        </p:txBody>
      </p:sp>
      <p:grpSp>
        <p:nvGrpSpPr>
          <p:cNvPr id="4" name="组合 3"/>
          <p:cNvGrpSpPr/>
          <p:nvPr/>
        </p:nvGrpSpPr>
        <p:grpSpPr>
          <a:xfrm>
            <a:off x="0" y="307340"/>
            <a:ext cx="12192000" cy="753110"/>
            <a:chOff x="0" y="484"/>
            <a:chExt cx="19200" cy="1186"/>
          </a:xfrm>
        </p:grpSpPr>
        <p:sp>
          <p:nvSpPr>
            <p:cNvPr id="10" name="任意多边形 30"/>
            <p:cNvSpPr/>
            <p:nvPr/>
          </p:nvSpPr>
          <p:spPr>
            <a:xfrm>
              <a:off x="907" y="484"/>
              <a:ext cx="467" cy="154"/>
            </a:xfrm>
            <a:custGeom>
              <a:avLst/>
              <a:gdLst>
                <a:gd name="connsiteX0" fmla="*/ 0 w 1799"/>
                <a:gd name="connsiteY0" fmla="*/ 784 h 784"/>
                <a:gd name="connsiteX1" fmla="*/ 1799 w 1799"/>
                <a:gd name="connsiteY1" fmla="*/ 779 h 784"/>
                <a:gd name="connsiteX2" fmla="*/ 288 w 1799"/>
                <a:gd name="connsiteY2" fmla="*/ 0 h 784"/>
                <a:gd name="connsiteX3" fmla="*/ 0 w 1799"/>
                <a:gd name="connsiteY3" fmla="*/ 784 h 784"/>
              </a:gdLst>
              <a:ahLst/>
              <a:cxnLst>
                <a:cxn ang="0">
                  <a:pos x="connsiteX0" y="connsiteY0"/>
                </a:cxn>
                <a:cxn ang="0">
                  <a:pos x="connsiteX1" y="connsiteY1"/>
                </a:cxn>
                <a:cxn ang="0">
                  <a:pos x="connsiteX2" y="connsiteY2"/>
                </a:cxn>
                <a:cxn ang="0">
                  <a:pos x="connsiteX3" y="connsiteY3"/>
                </a:cxn>
              </a:cxnLst>
              <a:rect l="l" t="t" r="r" b="b"/>
              <a:pathLst>
                <a:path w="1799" h="784">
                  <a:moveTo>
                    <a:pt x="0" y="784"/>
                  </a:moveTo>
                  <a:lnTo>
                    <a:pt x="1799" y="779"/>
                  </a:lnTo>
                  <a:lnTo>
                    <a:pt x="288" y="0"/>
                  </a:lnTo>
                  <a:lnTo>
                    <a:pt x="0" y="784"/>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任意多边形 29"/>
            <p:cNvSpPr/>
            <p:nvPr/>
          </p:nvSpPr>
          <p:spPr>
            <a:xfrm>
              <a:off x="0" y="638"/>
              <a:ext cx="1374" cy="1032"/>
            </a:xfrm>
            <a:custGeom>
              <a:avLst/>
              <a:gdLst>
                <a:gd name="connsiteX0" fmla="*/ 0 w 5290"/>
                <a:gd name="connsiteY0" fmla="*/ 0 h 5256"/>
                <a:gd name="connsiteX1" fmla="*/ 5290 w 5290"/>
                <a:gd name="connsiteY1" fmla="*/ 0 h 5256"/>
                <a:gd name="connsiteX2" fmla="*/ 3485 w 5290"/>
                <a:gd name="connsiteY2" fmla="*/ 5256 h 5256"/>
                <a:gd name="connsiteX3" fmla="*/ 0 w 5290"/>
                <a:gd name="connsiteY3" fmla="*/ 5256 h 5256"/>
                <a:gd name="connsiteX4" fmla="*/ 0 w 5290"/>
                <a:gd name="connsiteY4" fmla="*/ 0 h 5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 h="5256">
                  <a:moveTo>
                    <a:pt x="0" y="0"/>
                  </a:moveTo>
                  <a:lnTo>
                    <a:pt x="5290" y="0"/>
                  </a:lnTo>
                  <a:lnTo>
                    <a:pt x="3485" y="5256"/>
                  </a:lnTo>
                  <a:lnTo>
                    <a:pt x="0" y="5256"/>
                  </a:lnTo>
                  <a:lnTo>
                    <a:pt x="0" y="0"/>
                  </a:lnTo>
                  <a:close/>
                </a:path>
              </a:pathLst>
            </a:cu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 name="直接连接符 4"/>
            <p:cNvCxnSpPr/>
            <p:nvPr/>
          </p:nvCxnSpPr>
          <p:spPr>
            <a:xfrm>
              <a:off x="1131" y="1670"/>
              <a:ext cx="18069" cy="0"/>
            </a:xfrm>
            <a:prstGeom prst="line">
              <a:avLst/>
            </a:prstGeom>
            <a:ln w="12700">
              <a:solidFill>
                <a:srgbClr val="DA0000"/>
              </a:solidFill>
            </a:ln>
          </p:spPr>
          <p:style>
            <a:lnRef idx="1">
              <a:schemeClr val="accent1"/>
            </a:lnRef>
            <a:fillRef idx="0">
              <a:schemeClr val="accent1"/>
            </a:fillRef>
            <a:effectRef idx="0">
              <a:schemeClr val="accent1"/>
            </a:effectRef>
            <a:fontRef idx="minor">
              <a:schemeClr val="tx1"/>
            </a:fontRef>
          </p:style>
        </p:cxnSp>
        <p:sp>
          <p:nvSpPr>
            <p:cNvPr id="6" name="TextBox 25"/>
            <p:cNvSpPr txBox="1"/>
            <p:nvPr/>
          </p:nvSpPr>
          <p:spPr>
            <a:xfrm>
              <a:off x="0" y="707"/>
              <a:ext cx="1056" cy="822"/>
            </a:xfrm>
            <a:prstGeom prst="rect">
              <a:avLst/>
            </a:prstGeom>
            <a:noFill/>
          </p:spPr>
          <p:txBody>
            <a:bodyPr wrap="square" rtlCol="0">
              <a:spAutoFit/>
            </a:bodyPr>
            <a:lstStyle/>
            <a:p>
              <a:pPr algn="dist"/>
              <a:r>
                <a:rPr lang="en-US" altLang="zh-CN" sz="2800" spc="-150" dirty="0">
                  <a:solidFill>
                    <a:schemeClr val="bg1"/>
                  </a:solidFill>
                  <a:latin typeface="汉仪雅酷黑简" panose="00020600040101010101" charset="-122"/>
                  <a:ea typeface="汉仪雅酷黑简" panose="00020600040101010101" charset="-122"/>
                  <a:cs typeface="汉仪旗黑-55简" panose="00020600040101010101" charset="-128"/>
                </a:rPr>
                <a:t>02</a:t>
              </a:r>
            </a:p>
          </p:txBody>
        </p:sp>
      </p:grpSp>
      <p:grpSp>
        <p:nvGrpSpPr>
          <p:cNvPr id="11" name="组合 10"/>
          <p:cNvGrpSpPr/>
          <p:nvPr/>
        </p:nvGrpSpPr>
        <p:grpSpPr>
          <a:xfrm>
            <a:off x="1517015" y="1125220"/>
            <a:ext cx="9157970" cy="2762250"/>
            <a:chOff x="642" y="1756"/>
            <a:chExt cx="14422" cy="4350"/>
          </a:xfrm>
        </p:grpSpPr>
        <p:sp>
          <p:nvSpPr>
            <p:cNvPr id="36" name="矩形 35"/>
            <p:cNvSpPr/>
            <p:nvPr/>
          </p:nvSpPr>
          <p:spPr>
            <a:xfrm>
              <a:off x="5064" y="1756"/>
              <a:ext cx="9918" cy="4350"/>
            </a:xfrm>
            <a:prstGeom prst="rect">
              <a:avLst/>
            </a:prstGeom>
            <a:solidFill>
              <a:srgbClr val="E422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25"/>
            <p:cNvSpPr txBox="1"/>
            <p:nvPr/>
          </p:nvSpPr>
          <p:spPr>
            <a:xfrm>
              <a:off x="5688" y="1906"/>
              <a:ext cx="2158" cy="1113"/>
            </a:xfrm>
            <a:prstGeom prst="rect">
              <a:avLst/>
            </a:prstGeom>
            <a:noFill/>
          </p:spPr>
          <p:txBody>
            <a:bodyPr wrap="square" rtlCol="0">
              <a:spAutoFit/>
            </a:bodyPr>
            <a:lstStyle/>
            <a:p>
              <a:r>
                <a:rPr lang="zh-CN" altLang="en-US" sz="4000" spc="-150" dirty="0">
                  <a:solidFill>
                    <a:schemeClr val="bg1"/>
                  </a:solidFill>
                  <a:latin typeface="汉仪雅酷黑简" panose="00020600040101010101" charset="-122"/>
                  <a:ea typeface="汉仪雅酷黑简" panose="00020600040101010101" charset="-122"/>
                  <a:cs typeface="汉仪旗黑-55简" panose="00020600040101010101" charset="-128"/>
                </a:rPr>
                <a:t>京</a:t>
              </a:r>
              <a:r>
                <a:rPr lang="zh-CN" altLang="en-US" sz="3800" spc="-150" dirty="0">
                  <a:solidFill>
                    <a:schemeClr val="bg1"/>
                  </a:solidFill>
                  <a:latin typeface="汉仪雅酷黑简" panose="00020600040101010101" charset="-122"/>
                  <a:ea typeface="汉仪雅酷黑简" panose="00020600040101010101" charset="-122"/>
                  <a:cs typeface="汉仪旗黑-55简" panose="00020600040101010101" charset="-128"/>
                </a:rPr>
                <a:t>东</a:t>
              </a:r>
            </a:p>
          </p:txBody>
        </p:sp>
        <p:pic>
          <p:nvPicPr>
            <p:cNvPr id="102" name="图片 101"/>
            <p:cNvPicPr/>
            <p:nvPr/>
          </p:nvPicPr>
          <p:blipFill>
            <a:blip r:embed="rId2" cstate="email">
              <a:alphaModFix amt="98000"/>
              <a:extLst>
                <a:ext uri="{28A0092B-C50C-407E-A947-70E740481C1C}">
                  <a14:useLocalDpi xmlns:a14="http://schemas.microsoft.com/office/drawing/2010/main"/>
                </a:ext>
              </a:extLst>
            </a:blip>
            <a:stretch>
              <a:fillRect/>
            </a:stretch>
          </p:blipFill>
          <p:spPr>
            <a:xfrm>
              <a:off x="642" y="1761"/>
              <a:ext cx="4329" cy="4329"/>
            </a:xfrm>
            <a:prstGeom prst="rect">
              <a:avLst/>
            </a:prstGeom>
            <a:noFill/>
            <a:ln w="9525">
              <a:noFill/>
            </a:ln>
          </p:spPr>
        </p:pic>
        <p:sp>
          <p:nvSpPr>
            <p:cNvPr id="9" name="文本框 8"/>
            <p:cNvSpPr txBox="1"/>
            <p:nvPr/>
          </p:nvSpPr>
          <p:spPr>
            <a:xfrm>
              <a:off x="5860" y="3245"/>
              <a:ext cx="9204" cy="2325"/>
            </a:xfrm>
            <a:prstGeom prst="rect">
              <a:avLst/>
            </a:prstGeom>
            <a:noFill/>
          </p:spPr>
          <p:txBody>
            <a:bodyPr wrap="square" rtlCol="0">
              <a:spAutoFit/>
            </a:bodyPr>
            <a:lstStyle/>
            <a:p>
              <a:pPr indent="0" fontAlgn="auto">
                <a:lnSpc>
                  <a:spcPct val="150000"/>
                </a:lnSpc>
              </a:pPr>
              <a:r>
                <a:rPr lang="zh-CN" altLang="en-US" sz="2000">
                  <a:solidFill>
                    <a:schemeClr val="bg1"/>
                  </a:solidFill>
                  <a:latin typeface="黑体" panose="02010609060101010101" charset="-122"/>
                  <a:ea typeface="黑体" panose="02010609060101010101" charset="-122"/>
                </a:rPr>
                <a:t>中国最大的电子商务网站之一</a:t>
              </a:r>
            </a:p>
            <a:p>
              <a:pPr indent="0" fontAlgn="auto">
                <a:lnSpc>
                  <a:spcPct val="150000"/>
                </a:lnSpc>
              </a:pPr>
              <a:r>
                <a:rPr lang="zh-CN" altLang="en-US" sz="2000">
                  <a:solidFill>
                    <a:schemeClr val="bg1"/>
                  </a:solidFill>
                  <a:latin typeface="黑体" panose="02010609060101010101" charset="-122"/>
                  <a:ea typeface="黑体" panose="02010609060101010101" charset="-122"/>
                </a:rPr>
                <a:t>具有吸引客户的广泛营销策略，其营销的一些关键包括以下几个方面</a:t>
              </a:r>
              <a:r>
                <a:rPr lang="en-US" altLang="zh-CN" sz="2000">
                  <a:solidFill>
                    <a:schemeClr val="bg1"/>
                  </a:solidFill>
                  <a:latin typeface="黑体" panose="02010609060101010101" charset="-122"/>
                  <a:ea typeface="黑体" panose="02010609060101010101" charset="-122"/>
                </a:rPr>
                <a:t>:</a:t>
              </a:r>
            </a:p>
          </p:txBody>
        </p:sp>
      </p:grpSp>
      <p:grpSp>
        <p:nvGrpSpPr>
          <p:cNvPr id="50" name="组合 49"/>
          <p:cNvGrpSpPr/>
          <p:nvPr/>
        </p:nvGrpSpPr>
        <p:grpSpPr>
          <a:xfrm>
            <a:off x="814087" y="4417123"/>
            <a:ext cx="3169322" cy="1886562"/>
            <a:chOff x="589878" y="4650822"/>
            <a:chExt cx="3169322" cy="1886562"/>
          </a:xfrm>
        </p:grpSpPr>
        <p:sp>
          <p:nvSpPr>
            <p:cNvPr id="51" name="矩形: 圆角 50"/>
            <p:cNvSpPr/>
            <p:nvPr/>
          </p:nvSpPr>
          <p:spPr>
            <a:xfrm>
              <a:off x="589878" y="4650897"/>
              <a:ext cx="3169322" cy="1886487"/>
            </a:xfrm>
            <a:prstGeom prst="roundRect">
              <a:avLst>
                <a:gd name="adj" fmla="val 9008"/>
              </a:avLst>
            </a:prstGeom>
            <a:solidFill>
              <a:srgbClr val="E0ECE4">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2"/>
            <p:cNvSpPr txBox="1"/>
            <p:nvPr/>
          </p:nvSpPr>
          <p:spPr>
            <a:xfrm>
              <a:off x="1021901" y="4650822"/>
              <a:ext cx="2123624"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a:solidFill>
                    <a:schemeClr val="tx1"/>
                  </a:solidFill>
                  <a:latin typeface="黑体" panose="02010609060101010101" charset="-122"/>
                  <a:ea typeface="黑体" panose="02010609060101010101" charset="-122"/>
                  <a:sym typeface="阿里巴巴普惠体" panose="00020600040101010101" pitchFamily="18" charset="-122"/>
                </a:rPr>
                <a:t>品牌声誉</a:t>
              </a:r>
            </a:p>
          </p:txBody>
        </p:sp>
        <p:sp>
          <p:nvSpPr>
            <p:cNvPr id="53" name="文本框 53"/>
            <p:cNvSpPr txBox="1"/>
            <p:nvPr/>
          </p:nvSpPr>
          <p:spPr>
            <a:xfrm>
              <a:off x="661856" y="5031285"/>
              <a:ext cx="2950436" cy="133794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50000"/>
                </a:lnSpc>
                <a:spcBef>
                  <a:spcPts val="0"/>
                </a:spcBef>
                <a:spcAft>
                  <a:spcPts val="0"/>
                </a:spcAft>
                <a:buClrTx/>
                <a:buSzTx/>
                <a:buFontTx/>
                <a:buNone/>
                <a:defRPr/>
              </a:pPr>
              <a:r>
                <a:rPr kumimoji="0" lang="zh-CN" altLang="en-US" b="0" i="0" u="none" strike="noStrike" kern="1200" cap="none" spc="0" normalizeH="0" baseline="0">
                  <a:solidFill>
                    <a:schemeClr val="tx1"/>
                  </a:solidFill>
                  <a:latin typeface="黑体" panose="02010609060101010101" charset="-122"/>
                  <a:ea typeface="黑体" panose="02010609060101010101" charset="-122"/>
                  <a:sym typeface="阿里巴巴普惠体" panose="00020600040101010101" pitchFamily="18" charset="-122"/>
                </a:rPr>
                <a:t>可靠和值得信赖的电商平台的强大声誉。将自己定位为高质量和真实产品的平台。</a:t>
              </a:r>
            </a:p>
          </p:txBody>
        </p:sp>
      </p:grpSp>
      <p:grpSp>
        <p:nvGrpSpPr>
          <p:cNvPr id="12" name="组合 11"/>
          <p:cNvGrpSpPr/>
          <p:nvPr/>
        </p:nvGrpSpPr>
        <p:grpSpPr>
          <a:xfrm>
            <a:off x="4342782" y="4417123"/>
            <a:ext cx="3169322" cy="1886562"/>
            <a:chOff x="589878" y="4650822"/>
            <a:chExt cx="3169322" cy="1886562"/>
          </a:xfrm>
        </p:grpSpPr>
        <p:sp>
          <p:nvSpPr>
            <p:cNvPr id="13" name="矩形: 圆角 50"/>
            <p:cNvSpPr/>
            <p:nvPr/>
          </p:nvSpPr>
          <p:spPr>
            <a:xfrm>
              <a:off x="589878" y="4650897"/>
              <a:ext cx="3169322" cy="1886487"/>
            </a:xfrm>
            <a:prstGeom prst="roundRect">
              <a:avLst>
                <a:gd name="adj" fmla="val 9008"/>
              </a:avLst>
            </a:prstGeom>
            <a:solidFill>
              <a:srgbClr val="E0ECE4">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52"/>
            <p:cNvSpPr txBox="1"/>
            <p:nvPr/>
          </p:nvSpPr>
          <p:spPr>
            <a:xfrm>
              <a:off x="1021901" y="4650822"/>
              <a:ext cx="2123624"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a:solidFill>
                    <a:schemeClr val="tx1"/>
                  </a:solidFill>
                  <a:latin typeface="黑体" panose="02010609060101010101" charset="-122"/>
                  <a:ea typeface="黑体" panose="02010609060101010101" charset="-122"/>
                  <a:sym typeface="阿里巴巴普惠体" panose="00020600040101010101" pitchFamily="18" charset="-122"/>
                </a:rPr>
                <a:t>用户生成内容</a:t>
              </a:r>
            </a:p>
          </p:txBody>
        </p:sp>
        <p:sp>
          <p:nvSpPr>
            <p:cNvPr id="15" name="文本框 53"/>
            <p:cNvSpPr txBox="1"/>
            <p:nvPr/>
          </p:nvSpPr>
          <p:spPr>
            <a:xfrm>
              <a:off x="661856" y="5031285"/>
              <a:ext cx="2950436" cy="133794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50000"/>
                </a:lnSpc>
                <a:spcBef>
                  <a:spcPts val="0"/>
                </a:spcBef>
                <a:spcAft>
                  <a:spcPts val="0"/>
                </a:spcAft>
                <a:buClrTx/>
                <a:buSzTx/>
                <a:buFontTx/>
                <a:buNone/>
                <a:defRPr/>
              </a:pPr>
              <a:r>
                <a:rPr kumimoji="0" lang="zh-CN" altLang="en-US" b="0" i="0" u="none" strike="noStrike" kern="1200" cap="none" spc="0" normalizeH="0" baseline="0">
                  <a:latin typeface="黑体" panose="02010609060101010101" charset="-122"/>
                  <a:ea typeface="黑体" panose="02010609060101010101" charset="-122"/>
                  <a:sym typeface="阿里巴巴普惠体" panose="00020600040101010101" pitchFamily="18" charset="-122"/>
                </a:rPr>
                <a:t>鼓励客户在其平台上留下评论和评分，这有助于建立与潜在客户的信任。</a:t>
              </a:r>
            </a:p>
          </p:txBody>
        </p:sp>
      </p:grpSp>
      <p:grpSp>
        <p:nvGrpSpPr>
          <p:cNvPr id="17" name="组合 16"/>
          <p:cNvGrpSpPr/>
          <p:nvPr/>
        </p:nvGrpSpPr>
        <p:grpSpPr>
          <a:xfrm>
            <a:off x="8014987" y="4417123"/>
            <a:ext cx="3169322" cy="1886562"/>
            <a:chOff x="589878" y="4650822"/>
            <a:chExt cx="3169322" cy="1886562"/>
          </a:xfrm>
        </p:grpSpPr>
        <p:sp>
          <p:nvSpPr>
            <p:cNvPr id="18" name="矩形: 圆角 50"/>
            <p:cNvSpPr/>
            <p:nvPr/>
          </p:nvSpPr>
          <p:spPr>
            <a:xfrm>
              <a:off x="589878" y="4650897"/>
              <a:ext cx="3169322" cy="1886487"/>
            </a:xfrm>
            <a:prstGeom prst="roundRect">
              <a:avLst>
                <a:gd name="adj" fmla="val 9008"/>
              </a:avLst>
            </a:prstGeom>
            <a:solidFill>
              <a:srgbClr val="E0ECE4">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52"/>
            <p:cNvSpPr txBox="1"/>
            <p:nvPr/>
          </p:nvSpPr>
          <p:spPr>
            <a:xfrm>
              <a:off x="1021901" y="4650822"/>
              <a:ext cx="2123624"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a:solidFill>
                    <a:schemeClr val="tx1"/>
                  </a:solidFill>
                  <a:latin typeface="黑体" panose="02010609060101010101" charset="-122"/>
                  <a:ea typeface="黑体" panose="02010609060101010101" charset="-122"/>
                  <a:sym typeface="阿里巴巴普惠体" panose="00020600040101010101" pitchFamily="18" charset="-122"/>
                </a:rPr>
                <a:t>合作伙伴关系</a:t>
              </a:r>
            </a:p>
          </p:txBody>
        </p:sp>
        <p:sp>
          <p:nvSpPr>
            <p:cNvPr id="20" name="文本框 53"/>
            <p:cNvSpPr txBox="1"/>
            <p:nvPr/>
          </p:nvSpPr>
          <p:spPr>
            <a:xfrm>
              <a:off x="661856" y="5031285"/>
              <a:ext cx="2950436" cy="133794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50000"/>
                </a:lnSpc>
                <a:spcBef>
                  <a:spcPts val="0"/>
                </a:spcBef>
                <a:spcAft>
                  <a:spcPts val="0"/>
                </a:spcAft>
                <a:buClrTx/>
                <a:buSzTx/>
                <a:buFontTx/>
                <a:buNone/>
                <a:defRPr/>
              </a:pPr>
              <a:r>
                <a:rPr kumimoji="0" lang="zh-CN" altLang="en-US" b="0" i="0" u="none" strike="noStrike" kern="1200" cap="none" spc="0" normalizeH="0" baseline="0">
                  <a:latin typeface="黑体" panose="02010609060101010101" charset="-122"/>
                  <a:ea typeface="黑体" panose="02010609060101010101" charset="-122"/>
                  <a:sym typeface="阿里巴巴普惠体" panose="00020600040101010101" pitchFamily="18" charset="-122"/>
                </a:rPr>
                <a:t>与各种公司建立合作伙伴关系。例如，它与沃尔玛合作在其平台上销售产品。</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5"/>
          <p:cNvSpPr txBox="1"/>
          <p:nvPr/>
        </p:nvSpPr>
        <p:spPr>
          <a:xfrm>
            <a:off x="883920" y="356235"/>
            <a:ext cx="5262245" cy="675640"/>
          </a:xfrm>
          <a:prstGeom prst="rect">
            <a:avLst/>
          </a:prstGeom>
          <a:noFill/>
        </p:spPr>
        <p:txBody>
          <a:bodyPr wrap="square" rtlCol="0">
            <a:spAutoFit/>
          </a:bodyPr>
          <a:lstStyle/>
          <a:p>
            <a:pPr algn="l"/>
            <a:r>
              <a:rPr lang="zh-CN" altLang="en-US" sz="3800" spc="-150" dirty="0">
                <a:solidFill>
                  <a:srgbClr val="DA0000"/>
                </a:solidFill>
                <a:latin typeface="汉仪雅酷黑简" panose="00020600040101010101" charset="-122"/>
                <a:ea typeface="汉仪雅酷黑简" panose="00020600040101010101" charset="-122"/>
                <a:cs typeface="汉仪旗黑-55简" panose="00020600040101010101" charset="-128"/>
                <a:sym typeface="+mn-ea"/>
              </a:rPr>
              <a:t>京东竞争对手分析</a:t>
            </a:r>
          </a:p>
        </p:txBody>
      </p:sp>
      <p:grpSp>
        <p:nvGrpSpPr>
          <p:cNvPr id="4" name="组合 3"/>
          <p:cNvGrpSpPr/>
          <p:nvPr/>
        </p:nvGrpSpPr>
        <p:grpSpPr>
          <a:xfrm>
            <a:off x="0" y="307340"/>
            <a:ext cx="12192000" cy="753110"/>
            <a:chOff x="0" y="484"/>
            <a:chExt cx="19200" cy="1186"/>
          </a:xfrm>
        </p:grpSpPr>
        <p:sp>
          <p:nvSpPr>
            <p:cNvPr id="10" name="任意多边形 30"/>
            <p:cNvSpPr/>
            <p:nvPr/>
          </p:nvSpPr>
          <p:spPr>
            <a:xfrm>
              <a:off x="907" y="484"/>
              <a:ext cx="467" cy="154"/>
            </a:xfrm>
            <a:custGeom>
              <a:avLst/>
              <a:gdLst>
                <a:gd name="connsiteX0" fmla="*/ 0 w 1799"/>
                <a:gd name="connsiteY0" fmla="*/ 784 h 784"/>
                <a:gd name="connsiteX1" fmla="*/ 1799 w 1799"/>
                <a:gd name="connsiteY1" fmla="*/ 779 h 784"/>
                <a:gd name="connsiteX2" fmla="*/ 288 w 1799"/>
                <a:gd name="connsiteY2" fmla="*/ 0 h 784"/>
                <a:gd name="connsiteX3" fmla="*/ 0 w 1799"/>
                <a:gd name="connsiteY3" fmla="*/ 784 h 784"/>
              </a:gdLst>
              <a:ahLst/>
              <a:cxnLst>
                <a:cxn ang="0">
                  <a:pos x="connsiteX0" y="connsiteY0"/>
                </a:cxn>
                <a:cxn ang="0">
                  <a:pos x="connsiteX1" y="connsiteY1"/>
                </a:cxn>
                <a:cxn ang="0">
                  <a:pos x="connsiteX2" y="connsiteY2"/>
                </a:cxn>
                <a:cxn ang="0">
                  <a:pos x="connsiteX3" y="connsiteY3"/>
                </a:cxn>
              </a:cxnLst>
              <a:rect l="l" t="t" r="r" b="b"/>
              <a:pathLst>
                <a:path w="1799" h="784">
                  <a:moveTo>
                    <a:pt x="0" y="784"/>
                  </a:moveTo>
                  <a:lnTo>
                    <a:pt x="1799" y="779"/>
                  </a:lnTo>
                  <a:lnTo>
                    <a:pt x="288" y="0"/>
                  </a:lnTo>
                  <a:lnTo>
                    <a:pt x="0" y="784"/>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任意多边形 29"/>
            <p:cNvSpPr/>
            <p:nvPr/>
          </p:nvSpPr>
          <p:spPr>
            <a:xfrm>
              <a:off x="0" y="638"/>
              <a:ext cx="1374" cy="1032"/>
            </a:xfrm>
            <a:custGeom>
              <a:avLst/>
              <a:gdLst>
                <a:gd name="connsiteX0" fmla="*/ 0 w 5290"/>
                <a:gd name="connsiteY0" fmla="*/ 0 h 5256"/>
                <a:gd name="connsiteX1" fmla="*/ 5290 w 5290"/>
                <a:gd name="connsiteY1" fmla="*/ 0 h 5256"/>
                <a:gd name="connsiteX2" fmla="*/ 3485 w 5290"/>
                <a:gd name="connsiteY2" fmla="*/ 5256 h 5256"/>
                <a:gd name="connsiteX3" fmla="*/ 0 w 5290"/>
                <a:gd name="connsiteY3" fmla="*/ 5256 h 5256"/>
                <a:gd name="connsiteX4" fmla="*/ 0 w 5290"/>
                <a:gd name="connsiteY4" fmla="*/ 0 h 5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 h="5256">
                  <a:moveTo>
                    <a:pt x="0" y="0"/>
                  </a:moveTo>
                  <a:lnTo>
                    <a:pt x="5290" y="0"/>
                  </a:lnTo>
                  <a:lnTo>
                    <a:pt x="3485" y="5256"/>
                  </a:lnTo>
                  <a:lnTo>
                    <a:pt x="0" y="5256"/>
                  </a:lnTo>
                  <a:lnTo>
                    <a:pt x="0" y="0"/>
                  </a:lnTo>
                  <a:close/>
                </a:path>
              </a:pathLst>
            </a:cu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 name="直接连接符 4"/>
            <p:cNvCxnSpPr/>
            <p:nvPr/>
          </p:nvCxnSpPr>
          <p:spPr>
            <a:xfrm>
              <a:off x="1131" y="1670"/>
              <a:ext cx="18069" cy="0"/>
            </a:xfrm>
            <a:prstGeom prst="line">
              <a:avLst/>
            </a:prstGeom>
            <a:ln w="12700">
              <a:solidFill>
                <a:srgbClr val="DA0000"/>
              </a:solidFill>
            </a:ln>
          </p:spPr>
          <p:style>
            <a:lnRef idx="1">
              <a:schemeClr val="accent1"/>
            </a:lnRef>
            <a:fillRef idx="0">
              <a:schemeClr val="accent1"/>
            </a:fillRef>
            <a:effectRef idx="0">
              <a:schemeClr val="accent1"/>
            </a:effectRef>
            <a:fontRef idx="minor">
              <a:schemeClr val="tx1"/>
            </a:fontRef>
          </p:style>
        </p:cxnSp>
        <p:sp>
          <p:nvSpPr>
            <p:cNvPr id="6" name="TextBox 25"/>
            <p:cNvSpPr txBox="1"/>
            <p:nvPr/>
          </p:nvSpPr>
          <p:spPr>
            <a:xfrm>
              <a:off x="0" y="707"/>
              <a:ext cx="1056" cy="822"/>
            </a:xfrm>
            <a:prstGeom prst="rect">
              <a:avLst/>
            </a:prstGeom>
            <a:noFill/>
          </p:spPr>
          <p:txBody>
            <a:bodyPr wrap="square" rtlCol="0">
              <a:spAutoFit/>
            </a:bodyPr>
            <a:lstStyle/>
            <a:p>
              <a:pPr algn="dist">
                <a:buClrTx/>
                <a:buSzTx/>
                <a:buFontTx/>
              </a:pPr>
              <a:r>
                <a:rPr lang="en-US" altLang="zh-CN" sz="2800" spc="-150" dirty="0">
                  <a:solidFill>
                    <a:schemeClr val="bg1"/>
                  </a:solidFill>
                  <a:latin typeface="汉仪雅酷黑简" panose="00020600040101010101" charset="-122"/>
                  <a:ea typeface="汉仪雅酷黑简" panose="00020600040101010101" charset="-122"/>
                  <a:cs typeface="汉仪旗黑-55简" panose="00020600040101010101" charset="-128"/>
                </a:rPr>
                <a:t>03</a:t>
              </a:r>
            </a:p>
          </p:txBody>
        </p:sp>
      </p:grpSp>
      <p:grpSp>
        <p:nvGrpSpPr>
          <p:cNvPr id="12" name="组合 11"/>
          <p:cNvGrpSpPr/>
          <p:nvPr/>
        </p:nvGrpSpPr>
        <p:grpSpPr>
          <a:xfrm>
            <a:off x="873118" y="1249045"/>
            <a:ext cx="10138067" cy="4653915"/>
            <a:chOff x="1131" y="2109"/>
            <a:chExt cx="16154" cy="7631"/>
          </a:xfrm>
        </p:grpSpPr>
        <p:grpSp>
          <p:nvGrpSpPr>
            <p:cNvPr id="2" name="组合 1"/>
            <p:cNvGrpSpPr/>
            <p:nvPr/>
          </p:nvGrpSpPr>
          <p:grpSpPr>
            <a:xfrm>
              <a:off x="1131" y="2109"/>
              <a:ext cx="7921" cy="3489"/>
              <a:chOff x="1959" y="2474"/>
              <a:chExt cx="7093" cy="3124"/>
            </a:xfrm>
          </p:grpSpPr>
          <p:sp>
            <p:nvSpPr>
              <p:cNvPr id="27" name="文本框 35"/>
              <p:cNvSpPr txBox="1"/>
              <p:nvPr/>
            </p:nvSpPr>
            <p:spPr>
              <a:xfrm>
                <a:off x="4865" y="2485"/>
                <a:ext cx="3805" cy="766"/>
              </a:xfrm>
              <a:prstGeom prst="rect">
                <a:avLst/>
              </a:prstGeom>
              <a:noFill/>
            </p:spPr>
            <p:txBody>
              <a:bodyPr wrap="square" rtlCol="0">
                <a:spAutoFit/>
              </a:bodyPr>
              <a:lstStyle/>
              <a:p>
                <a:pPr algn="l" defTabSz="1219200"/>
                <a:r>
                  <a:rPr lang="zh-CN" altLang="en-US" sz="2800" kern="0" dirty="0">
                    <a:solidFill>
                      <a:srgbClr val="D80000"/>
                    </a:solidFill>
                    <a:latin typeface="黑体" panose="02010609060101010101" charset="-122"/>
                    <a:ea typeface="黑体" panose="02010609060101010101" charset="-122"/>
                    <a:cs typeface="黑体" panose="02010609060101010101" charset="-122"/>
                    <a:sym typeface="+mn-lt"/>
                  </a:rPr>
                  <a:t>阿里巴巴集团</a:t>
                </a:r>
                <a:r>
                  <a:rPr lang="zh-CN" altLang="en-US" sz="2400" kern="0" dirty="0">
                    <a:solidFill>
                      <a:srgbClr val="D80000"/>
                    </a:solidFill>
                    <a:latin typeface="黑体" panose="02010609060101010101" charset="-122"/>
                    <a:ea typeface="黑体" panose="02010609060101010101" charset="-122"/>
                    <a:cs typeface="黑体" panose="02010609060101010101" charset="-122"/>
                    <a:sym typeface="+mn-lt"/>
                  </a:rPr>
                  <a:t> </a:t>
                </a:r>
                <a:endParaRPr lang="zh-CN" altLang="en-US" sz="2000" kern="0" dirty="0">
                  <a:solidFill>
                    <a:srgbClr val="D80000"/>
                  </a:solidFill>
                  <a:latin typeface="黑体" panose="02010609060101010101" charset="-122"/>
                  <a:ea typeface="黑体" panose="02010609060101010101" charset="-122"/>
                  <a:cs typeface="黑体" panose="02010609060101010101" charset="-122"/>
                  <a:sym typeface="+mn-lt"/>
                </a:endParaRPr>
              </a:p>
            </p:txBody>
          </p:sp>
          <p:sp>
            <p:nvSpPr>
              <p:cNvPr id="32" name="文本框_1"/>
              <p:cNvSpPr txBox="1"/>
              <p:nvPr/>
            </p:nvSpPr>
            <p:spPr>
              <a:xfrm>
                <a:off x="4865" y="3026"/>
                <a:ext cx="4186" cy="2040"/>
              </a:xfrm>
              <a:prstGeom prst="rect">
                <a:avLst/>
              </a:prstGeom>
              <a:noFill/>
            </p:spPr>
            <p:txBody>
              <a:bodyPr lIns="91440" tIns="45720" rIns="91440" bIns="45720" anchor="t" anchorCtr="0"/>
              <a:lstStyle/>
              <a:p>
                <a:pPr algn="just">
                  <a:lnSpc>
                    <a:spcPct val="130000"/>
                  </a:lnSpc>
                  <a:spcBef>
                    <a:spcPts val="0"/>
                  </a:spcBef>
                  <a:spcAft>
                    <a:spcPts val="0"/>
                  </a:spcAft>
                </a:pPr>
                <a:r>
                  <a:rPr lang="en-US" sz="1400">
                    <a:latin typeface="黑体" panose="02010609060101010101" charset="-122"/>
                    <a:ea typeface="黑体" panose="02010609060101010101" charset="-122"/>
                    <a:cs typeface="黑体" panose="02010609060101010101" charset="-122"/>
                    <a:sym typeface="+mn-ea"/>
                  </a:rPr>
                  <a:t>阿里巴巴运营着淘宝和天猫等各种电商平台，向消费者提供各种产品。为与</a:t>
                </a:r>
                <a:r>
                  <a:rPr lang="zh-CN" altLang="en-US" sz="1400">
                    <a:latin typeface="黑体" panose="02010609060101010101" charset="-122"/>
                    <a:ea typeface="黑体" panose="02010609060101010101" charset="-122"/>
                    <a:cs typeface="黑体" panose="02010609060101010101" charset="-122"/>
                    <a:sym typeface="+mn-ea"/>
                  </a:rPr>
                  <a:t>之</a:t>
                </a:r>
                <a:r>
                  <a:rPr lang="en-US" sz="1400">
                    <a:latin typeface="黑体" panose="02010609060101010101" charset="-122"/>
                    <a:ea typeface="黑体" panose="02010609060101010101" charset="-122"/>
                    <a:cs typeface="黑体" panose="02010609060101010101" charset="-122"/>
                    <a:sym typeface="+mn-ea"/>
                  </a:rPr>
                  <a:t>竞争，京东专注于提供高质量、真实的产品和快速的交货时间</a:t>
                </a:r>
                <a:r>
                  <a:rPr lang="zh-CN" altLang="en-US" sz="1400">
                    <a:latin typeface="黑体" panose="02010609060101010101" charset="-122"/>
                    <a:ea typeface="黑体" panose="02010609060101010101" charset="-122"/>
                    <a:cs typeface="黑体" panose="02010609060101010101" charset="-122"/>
                    <a:sym typeface="+mn-ea"/>
                  </a:rPr>
                  <a:t>，</a:t>
                </a:r>
                <a:r>
                  <a:rPr lang="en-US" sz="1400">
                    <a:latin typeface="黑体" panose="02010609060101010101" charset="-122"/>
                    <a:ea typeface="黑体" panose="02010609060101010101" charset="-122"/>
                    <a:cs typeface="黑体" panose="02010609060101010101" charset="-122"/>
                    <a:sym typeface="+mn-ea"/>
                  </a:rPr>
                  <a:t>还扩展到新的市场，如奢侈品，以使自己与阿里巴巴区别开来。</a:t>
                </a:r>
                <a:endParaRPr lang="en-US" sz="1400">
                  <a:latin typeface="黑体" panose="02010609060101010101" charset="-122"/>
                  <a:ea typeface="黑体" panose="02010609060101010101" charset="-122"/>
                  <a:cs typeface="黑体" panose="02010609060101010101" charset="-122"/>
                </a:endParaRPr>
              </a:p>
              <a:p>
                <a:pPr algn="l">
                  <a:lnSpc>
                    <a:spcPct val="130000"/>
                  </a:lnSpc>
                  <a:spcBef>
                    <a:spcPts val="0"/>
                  </a:spcBef>
                  <a:spcAft>
                    <a:spcPts val="0"/>
                  </a:spcAft>
                </a:pPr>
                <a:endParaRPr sz="1335">
                  <a:solidFill>
                    <a:schemeClr val="tx1">
                      <a:lumMod val="75000"/>
                      <a:lumOff val="25000"/>
                    </a:schemeClr>
                  </a:solidFill>
                  <a:latin typeface="汉仪旗黑-55简" panose="00020600040101010101" charset="-128"/>
                  <a:ea typeface="汉仪旗黑-55简" panose="00020600040101010101" charset="-128"/>
                  <a:sym typeface="+mn-ea"/>
                </a:endParaRPr>
              </a:p>
            </p:txBody>
          </p:sp>
          <p:sp>
            <p:nvSpPr>
              <p:cNvPr id="23" name="矩形 22"/>
              <p:cNvSpPr/>
              <p:nvPr/>
            </p:nvSpPr>
            <p:spPr>
              <a:xfrm>
                <a:off x="3154" y="2474"/>
                <a:ext cx="5898" cy="3124"/>
              </a:xfrm>
              <a:prstGeom prst="rect">
                <a:avLst/>
              </a:prstGeom>
              <a:noFill/>
              <a:ln w="12700">
                <a:solidFill>
                  <a:srgbClr val="D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p:cNvSpPr/>
              <p:nvPr/>
            </p:nvSpPr>
            <p:spPr>
              <a:xfrm>
                <a:off x="1959" y="2657"/>
                <a:ext cx="2906" cy="2758"/>
              </a:xfrm>
              <a:prstGeom prst="ellipse">
                <a:avLst/>
              </a:prstGeom>
              <a:blipFill dpi="0" rotWithShape="1">
                <a:blip r:embed="rId5"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60" tIns="81280" rIns="162560" bIns="81280" numCol="1" spcCol="0" rtlCol="0" fromWordArt="0" anchor="ctr" anchorCtr="0" forceAA="0" compatLnSpc="1">
                <a:noAutofit/>
              </a:bodyPr>
              <a:lstStyle/>
              <a:p>
                <a:pPr algn="ctr" defTabSz="1219200"/>
                <a:endParaRPr lang="zh-CN" altLang="en-US" sz="2400" kern="0">
                  <a:solidFill>
                    <a:schemeClr val="tx1">
                      <a:lumMod val="75000"/>
                      <a:lumOff val="25000"/>
                    </a:schemeClr>
                  </a:solidFill>
                  <a:cs typeface="+mn-ea"/>
                  <a:sym typeface="+mn-lt"/>
                </a:endParaRPr>
              </a:p>
            </p:txBody>
          </p:sp>
        </p:grpSp>
        <p:grpSp>
          <p:nvGrpSpPr>
            <p:cNvPr id="7" name="组合 6"/>
            <p:cNvGrpSpPr/>
            <p:nvPr/>
          </p:nvGrpSpPr>
          <p:grpSpPr>
            <a:xfrm>
              <a:off x="9316" y="2110"/>
              <a:ext cx="7969" cy="3510"/>
              <a:chOff x="10192" y="2496"/>
              <a:chExt cx="7093" cy="3124"/>
            </a:xfrm>
          </p:grpSpPr>
          <p:sp>
            <p:nvSpPr>
              <p:cNvPr id="14" name="文本框 35"/>
              <p:cNvSpPr txBox="1"/>
              <p:nvPr/>
            </p:nvSpPr>
            <p:spPr>
              <a:xfrm>
                <a:off x="12949" y="2506"/>
                <a:ext cx="3423" cy="762"/>
              </a:xfrm>
              <a:prstGeom prst="rect">
                <a:avLst/>
              </a:prstGeom>
              <a:noFill/>
            </p:spPr>
            <p:txBody>
              <a:bodyPr wrap="square" rtlCol="0">
                <a:spAutoFit/>
              </a:bodyPr>
              <a:lstStyle/>
              <a:p>
                <a:pPr algn="l" defTabSz="1219200">
                  <a:buClrTx/>
                  <a:buSzTx/>
                  <a:buFontTx/>
                </a:pPr>
                <a:r>
                  <a:rPr lang="zh-CN" altLang="en-US" sz="2800" kern="0" dirty="0">
                    <a:solidFill>
                      <a:srgbClr val="D80000"/>
                    </a:solidFill>
                    <a:latin typeface="黑体" panose="02010609060101010101" charset="-122"/>
                    <a:ea typeface="黑体" panose="02010609060101010101" charset="-122"/>
                    <a:cs typeface="黑体" panose="02010609060101010101" charset="-122"/>
                    <a:sym typeface="+mn-ea"/>
                  </a:rPr>
                  <a:t>拼多多</a:t>
                </a:r>
                <a:endParaRPr lang="zh-CN" altLang="en-US" sz="2800" kern="0" dirty="0">
                  <a:solidFill>
                    <a:srgbClr val="D80000"/>
                  </a:solidFill>
                  <a:latin typeface="黑体" panose="02010609060101010101" charset="-122"/>
                  <a:ea typeface="黑体" panose="02010609060101010101" charset="-122"/>
                  <a:cs typeface="黑体" panose="02010609060101010101" charset="-122"/>
                  <a:sym typeface="+mn-lt"/>
                </a:endParaRPr>
              </a:p>
            </p:txBody>
          </p:sp>
          <p:sp>
            <p:nvSpPr>
              <p:cNvPr id="15" name="文本框_1"/>
              <p:cNvSpPr txBox="1"/>
              <p:nvPr/>
            </p:nvSpPr>
            <p:spPr>
              <a:xfrm>
                <a:off x="12910" y="3147"/>
                <a:ext cx="4337" cy="1801"/>
              </a:xfrm>
              <a:prstGeom prst="rect">
                <a:avLst/>
              </a:prstGeom>
              <a:noFill/>
            </p:spPr>
            <p:txBody>
              <a:bodyPr lIns="91440" tIns="45720" rIns="91440" bIns="45720" anchor="t" anchorCtr="0"/>
              <a:lstStyle/>
              <a:p>
                <a:pPr algn="just">
                  <a:lnSpc>
                    <a:spcPct val="130000"/>
                  </a:lnSpc>
                  <a:spcBef>
                    <a:spcPts val="0"/>
                  </a:spcBef>
                  <a:spcAft>
                    <a:spcPts val="0"/>
                  </a:spcAft>
                </a:pPr>
                <a:r>
                  <a:rPr lang="en-US" sz="1400">
                    <a:latin typeface="黑体" panose="02010609060101010101" charset="-122"/>
                    <a:ea typeface="黑体" panose="02010609060101010101" charset="-122"/>
                    <a:cs typeface="黑体" panose="02010609060101010101" charset="-122"/>
                    <a:sym typeface="+mn-ea"/>
                  </a:rPr>
                  <a:t>拼多多是中国正在快速增长的电商平台，向消费者提供低价产品和团购优惠。为了与之竞争，京东专注于提供高质量的产品和快速的交货时间，还扩展了其产品选择，包括更多的经济实惠选择，以吸引价格敏感的消费者。</a:t>
                </a:r>
                <a:endParaRPr lang="en-US" sz="1400">
                  <a:latin typeface="黑体" panose="02010609060101010101" charset="-122"/>
                  <a:ea typeface="黑体" panose="02010609060101010101" charset="-122"/>
                  <a:cs typeface="黑体" panose="02010609060101010101" charset="-122"/>
                </a:endParaRPr>
              </a:p>
              <a:p>
                <a:pPr algn="l">
                  <a:lnSpc>
                    <a:spcPct val="130000"/>
                  </a:lnSpc>
                  <a:spcBef>
                    <a:spcPts val="0"/>
                  </a:spcBef>
                  <a:spcAft>
                    <a:spcPts val="0"/>
                  </a:spcAft>
                </a:pPr>
                <a:endParaRPr sz="1335">
                  <a:solidFill>
                    <a:schemeClr val="tx1">
                      <a:lumMod val="75000"/>
                      <a:lumOff val="25000"/>
                    </a:schemeClr>
                  </a:solidFill>
                  <a:latin typeface="汉仪旗黑-55简" panose="00020600040101010101" charset="-128"/>
                  <a:ea typeface="汉仪旗黑-55简" panose="00020600040101010101" charset="-128"/>
                  <a:sym typeface="+mn-ea"/>
                </a:endParaRPr>
              </a:p>
            </p:txBody>
          </p:sp>
          <p:sp>
            <p:nvSpPr>
              <p:cNvPr id="17" name="矩形 16"/>
              <p:cNvSpPr/>
              <p:nvPr/>
            </p:nvSpPr>
            <p:spPr>
              <a:xfrm>
                <a:off x="11387" y="2496"/>
                <a:ext cx="5898" cy="3124"/>
              </a:xfrm>
              <a:prstGeom prst="rect">
                <a:avLst/>
              </a:prstGeom>
              <a:noFill/>
              <a:ln w="12700">
                <a:solidFill>
                  <a:srgbClr val="D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p:cNvSpPr/>
              <p:nvPr/>
            </p:nvSpPr>
            <p:spPr>
              <a:xfrm>
                <a:off x="10192" y="2679"/>
                <a:ext cx="2758" cy="2758"/>
              </a:xfrm>
              <a:prstGeom prst="ellipse">
                <a:avLst/>
              </a:prstGeom>
              <a:blipFill dpi="0" rotWithShape="1">
                <a:blip r:embed="rId6"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60" tIns="81280" rIns="162560" bIns="81280" numCol="1" spcCol="0" rtlCol="0" fromWordArt="0" anchor="ctr" anchorCtr="0" forceAA="0" compatLnSpc="1">
                <a:noAutofit/>
              </a:bodyPr>
              <a:lstStyle/>
              <a:p>
                <a:pPr algn="ctr" defTabSz="1219200"/>
                <a:endParaRPr lang="zh-CN" altLang="en-US" sz="2400" kern="0">
                  <a:solidFill>
                    <a:schemeClr val="tx1">
                      <a:lumMod val="75000"/>
                      <a:lumOff val="25000"/>
                    </a:schemeClr>
                  </a:solidFill>
                  <a:cs typeface="+mn-ea"/>
                  <a:sym typeface="+mn-lt"/>
                </a:endParaRPr>
              </a:p>
            </p:txBody>
          </p:sp>
        </p:grpSp>
        <p:grpSp>
          <p:nvGrpSpPr>
            <p:cNvPr id="9" name="组合 8"/>
            <p:cNvGrpSpPr/>
            <p:nvPr/>
          </p:nvGrpSpPr>
          <p:grpSpPr>
            <a:xfrm>
              <a:off x="1131" y="6238"/>
              <a:ext cx="8054" cy="3502"/>
              <a:chOff x="1916" y="6238"/>
              <a:chExt cx="7186" cy="3124"/>
            </a:xfrm>
          </p:grpSpPr>
          <p:sp>
            <p:nvSpPr>
              <p:cNvPr id="22" name="文本框 35"/>
              <p:cNvSpPr txBox="1"/>
              <p:nvPr/>
            </p:nvSpPr>
            <p:spPr>
              <a:xfrm>
                <a:off x="4810" y="6270"/>
                <a:ext cx="3423" cy="763"/>
              </a:xfrm>
              <a:prstGeom prst="rect">
                <a:avLst/>
              </a:prstGeom>
              <a:noFill/>
            </p:spPr>
            <p:txBody>
              <a:bodyPr wrap="square" rtlCol="0">
                <a:spAutoFit/>
              </a:bodyPr>
              <a:lstStyle/>
              <a:p>
                <a:pPr lvl="0" algn="l">
                  <a:buClrTx/>
                  <a:buSzTx/>
                  <a:buFontTx/>
                </a:pPr>
                <a:r>
                  <a:rPr lang="zh-CN" altLang="en-US" sz="2800" kern="0" dirty="0">
                    <a:solidFill>
                      <a:srgbClr val="D80000"/>
                    </a:solidFill>
                    <a:latin typeface="黑体" panose="02010609060101010101" charset="-122"/>
                    <a:ea typeface="黑体" panose="02010609060101010101" charset="-122"/>
                    <a:cs typeface="黑体" panose="02010609060101010101" charset="-122"/>
                    <a:sym typeface="+mn-ea"/>
                  </a:rPr>
                  <a:t>唯品会</a:t>
                </a:r>
                <a:endParaRPr lang="zh-CN" altLang="en-US" sz="2000" kern="0" dirty="0">
                  <a:solidFill>
                    <a:srgbClr val="D80000"/>
                  </a:solidFill>
                  <a:latin typeface="汉仪旗黑-55简" panose="00020600040101010101" charset="-128"/>
                  <a:ea typeface="汉仪旗黑-55简" panose="00020600040101010101" charset="-128"/>
                  <a:cs typeface="汉仪旗黑-55简" panose="00020600040101010101" charset="-128"/>
                  <a:sym typeface="+mn-lt"/>
                </a:endParaRPr>
              </a:p>
            </p:txBody>
          </p:sp>
          <p:sp>
            <p:nvSpPr>
              <p:cNvPr id="24" name="文本框_1"/>
              <p:cNvSpPr txBox="1"/>
              <p:nvPr/>
            </p:nvSpPr>
            <p:spPr>
              <a:xfrm>
                <a:off x="4808" y="6773"/>
                <a:ext cx="4294" cy="1801"/>
              </a:xfrm>
              <a:prstGeom prst="rect">
                <a:avLst/>
              </a:prstGeom>
              <a:noFill/>
            </p:spPr>
            <p:txBody>
              <a:bodyPr lIns="91440" tIns="45720" rIns="91440" bIns="45720" anchor="t" anchorCtr="0"/>
              <a:lstStyle/>
              <a:p>
                <a:pPr algn="l">
                  <a:lnSpc>
                    <a:spcPct val="130000"/>
                  </a:lnSpc>
                  <a:spcBef>
                    <a:spcPts val="0"/>
                  </a:spcBef>
                  <a:spcAft>
                    <a:spcPts val="0"/>
                  </a:spcAft>
                </a:pPr>
                <a:r>
                  <a:rPr lang="en-US" sz="1400" dirty="0">
                    <a:latin typeface="黑体" panose="02010609060101010101" charset="-122"/>
                    <a:ea typeface="黑体" panose="02010609060101010101" charset="-122"/>
                    <a:cs typeface="黑体" panose="02010609060101010101" charset="-122"/>
                    <a:sym typeface="+mn-ea"/>
                  </a:rPr>
                  <a:t>唯品会是一个专门销售限时折扣商品的电商平台。为了与之竞争，京东推出了自己的限时折扣平台京喜，提供各种折扣商品，且专注于提供独家优惠和促销活动，以吸引客户远离唯品会。</a:t>
                </a:r>
                <a:endParaRPr lang="en-US" sz="1400" dirty="0">
                  <a:latin typeface="黑体" panose="02010609060101010101" charset="-122"/>
                  <a:ea typeface="黑体" panose="02010609060101010101" charset="-122"/>
                  <a:cs typeface="黑体" panose="02010609060101010101" charset="-122"/>
                </a:endParaRPr>
              </a:p>
              <a:p>
                <a:pPr algn="l">
                  <a:lnSpc>
                    <a:spcPct val="130000"/>
                  </a:lnSpc>
                  <a:spcBef>
                    <a:spcPts val="0"/>
                  </a:spcBef>
                  <a:spcAft>
                    <a:spcPts val="0"/>
                  </a:spcAft>
                </a:pPr>
                <a:endParaRPr lang="en-US" altLang="zh-CN" sz="1300" b="1" dirty="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mn-ea"/>
                </a:endParaRPr>
              </a:p>
            </p:txBody>
          </p:sp>
          <p:sp>
            <p:nvSpPr>
              <p:cNvPr id="25" name="矩形 24"/>
              <p:cNvSpPr/>
              <p:nvPr/>
            </p:nvSpPr>
            <p:spPr>
              <a:xfrm>
                <a:off x="3111" y="6238"/>
                <a:ext cx="5898" cy="3124"/>
              </a:xfrm>
              <a:prstGeom prst="rect">
                <a:avLst/>
              </a:prstGeom>
              <a:noFill/>
              <a:ln w="12700">
                <a:solidFill>
                  <a:srgbClr val="D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p:cNvSpPr/>
              <p:nvPr/>
            </p:nvSpPr>
            <p:spPr>
              <a:xfrm>
                <a:off x="1916" y="6421"/>
                <a:ext cx="2894" cy="2758"/>
              </a:xfrm>
              <a:prstGeom prst="ellipse">
                <a:avLst/>
              </a:prstGeom>
              <a:blipFill dpi="0" rotWithShape="1">
                <a:blip r:embed="rId7"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60" tIns="81280" rIns="162560" bIns="81280" numCol="1" spcCol="0" rtlCol="0" fromWordArt="0" anchor="ctr" anchorCtr="0" forceAA="0" compatLnSpc="1">
                <a:noAutofit/>
              </a:bodyPr>
              <a:lstStyle/>
              <a:p>
                <a:pPr algn="ctr" defTabSz="1219200"/>
                <a:endParaRPr lang="zh-CN" altLang="en-US" sz="2400" kern="0">
                  <a:solidFill>
                    <a:schemeClr val="tx1">
                      <a:lumMod val="75000"/>
                      <a:lumOff val="25000"/>
                    </a:schemeClr>
                  </a:solidFill>
                  <a:cs typeface="+mn-ea"/>
                  <a:sym typeface="+mn-lt"/>
                </a:endParaRPr>
              </a:p>
            </p:txBody>
          </p:sp>
        </p:grpSp>
        <p:grpSp>
          <p:nvGrpSpPr>
            <p:cNvPr id="8" name="组合 7"/>
            <p:cNvGrpSpPr/>
            <p:nvPr/>
          </p:nvGrpSpPr>
          <p:grpSpPr>
            <a:xfrm>
              <a:off x="9341" y="6260"/>
              <a:ext cx="7944" cy="3480"/>
              <a:chOff x="10149" y="6260"/>
              <a:chExt cx="7132" cy="3124"/>
            </a:xfrm>
          </p:grpSpPr>
          <p:sp>
            <p:nvSpPr>
              <p:cNvPr id="52" name="文本框 35"/>
              <p:cNvSpPr txBox="1"/>
              <p:nvPr/>
            </p:nvSpPr>
            <p:spPr>
              <a:xfrm>
                <a:off x="12906" y="6273"/>
                <a:ext cx="3423" cy="768"/>
              </a:xfrm>
              <a:prstGeom prst="rect">
                <a:avLst/>
              </a:prstGeom>
              <a:noFill/>
            </p:spPr>
            <p:txBody>
              <a:bodyPr wrap="square" rtlCol="0">
                <a:spAutoFit/>
              </a:bodyPr>
              <a:lstStyle/>
              <a:p>
                <a:pPr algn="l" defTabSz="1219200">
                  <a:buClrTx/>
                  <a:buSzTx/>
                  <a:buFontTx/>
                </a:pPr>
                <a:r>
                  <a:rPr lang="zh-CN" altLang="en-US" sz="2800" kern="0" dirty="0">
                    <a:solidFill>
                      <a:srgbClr val="D80000"/>
                    </a:solidFill>
                    <a:latin typeface="黑体" panose="02010609060101010101" charset="-122"/>
                    <a:ea typeface="黑体" panose="02010609060101010101" charset="-122"/>
                    <a:cs typeface="黑体" panose="02010609060101010101" charset="-122"/>
                    <a:sym typeface="+mn-lt"/>
                  </a:rPr>
                  <a:t>苏宁易购</a:t>
                </a:r>
              </a:p>
            </p:txBody>
          </p:sp>
          <p:sp>
            <p:nvSpPr>
              <p:cNvPr id="53" name="文本框_1"/>
              <p:cNvSpPr txBox="1"/>
              <p:nvPr/>
            </p:nvSpPr>
            <p:spPr>
              <a:xfrm>
                <a:off x="12909" y="6793"/>
                <a:ext cx="4372" cy="1801"/>
              </a:xfrm>
              <a:prstGeom prst="rect">
                <a:avLst/>
              </a:prstGeom>
              <a:noFill/>
            </p:spPr>
            <p:txBody>
              <a:bodyPr lIns="91440" tIns="45720" rIns="91440" bIns="45720" anchor="t" anchorCtr="0"/>
              <a:lstStyle/>
              <a:p>
                <a:pPr algn="just">
                  <a:lnSpc>
                    <a:spcPct val="130000"/>
                  </a:lnSpc>
                  <a:spcBef>
                    <a:spcPts val="0"/>
                  </a:spcBef>
                  <a:spcAft>
                    <a:spcPts val="0"/>
                  </a:spcAft>
                </a:pPr>
                <a:r>
                  <a:rPr lang="en-US" sz="1400">
                    <a:latin typeface="黑体" panose="02010609060101010101" charset="-122"/>
                    <a:ea typeface="黑体" panose="02010609060101010101" charset="-122"/>
                    <a:cs typeface="黑体" panose="02010609060101010101" charset="-122"/>
                    <a:sym typeface="+mn-ea"/>
                  </a:rPr>
                  <a:t>苏宁易购是中国主要的电子产品零售商，提供线上和线下销售渠道。为了与苏宁竞争，京东专注于扩展其产品选择，包括更多的电子产品和家电。京东还推出了自己的线下门店，为客户提供无缝的在线和线下购物体验。</a:t>
                </a:r>
              </a:p>
            </p:txBody>
          </p:sp>
          <p:sp>
            <p:nvSpPr>
              <p:cNvPr id="54" name="矩形 53"/>
              <p:cNvSpPr/>
              <p:nvPr/>
            </p:nvSpPr>
            <p:spPr>
              <a:xfrm>
                <a:off x="11344" y="6260"/>
                <a:ext cx="5898" cy="3124"/>
              </a:xfrm>
              <a:prstGeom prst="rect">
                <a:avLst/>
              </a:prstGeom>
              <a:noFill/>
              <a:ln w="12700">
                <a:solidFill>
                  <a:srgbClr val="D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p:cNvSpPr/>
              <p:nvPr/>
            </p:nvSpPr>
            <p:spPr>
              <a:xfrm>
                <a:off x="10149" y="6443"/>
                <a:ext cx="2758" cy="2758"/>
              </a:xfrm>
              <a:prstGeom prst="ellipse">
                <a:avLst/>
              </a:prstGeom>
              <a:blipFill dpi="0" rotWithShape="1">
                <a:blip r:embed="rId8"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60" tIns="81280" rIns="162560" bIns="81280" numCol="1" spcCol="0" rtlCol="0" fromWordArt="0" anchor="ctr" anchorCtr="0" forceAA="0" compatLnSpc="1">
                <a:noAutofit/>
              </a:bodyPr>
              <a:lstStyle/>
              <a:p>
                <a:pPr algn="ctr" defTabSz="1219200"/>
                <a:endParaRPr lang="zh-CN" altLang="en-US" sz="2400" kern="0">
                  <a:solidFill>
                    <a:schemeClr val="tx1">
                      <a:lumMod val="75000"/>
                      <a:lumOff val="25000"/>
                    </a:schemeClr>
                  </a:solidFill>
                  <a:cs typeface="+mn-ea"/>
                  <a:sym typeface="+mn-lt"/>
                </a:endParaRPr>
              </a:p>
            </p:txBody>
          </p:sp>
        </p:grpSp>
      </p:grpSp>
      <p:grpSp>
        <p:nvGrpSpPr>
          <p:cNvPr id="13" name="组合 12"/>
          <p:cNvGrpSpPr/>
          <p:nvPr/>
        </p:nvGrpSpPr>
        <p:grpSpPr>
          <a:xfrm>
            <a:off x="1039495" y="6118898"/>
            <a:ext cx="10112375" cy="541559"/>
            <a:chOff x="3829" y="8773"/>
            <a:chExt cx="11544" cy="1133"/>
          </a:xfrm>
        </p:grpSpPr>
        <p:sp>
          <p:nvSpPr>
            <p:cNvPr id="34" name="圆角矩形 33"/>
            <p:cNvSpPr/>
            <p:nvPr>
              <p:custDataLst>
                <p:tags r:id="rId1"/>
              </p:custDataLst>
            </p:nvPr>
          </p:nvSpPr>
          <p:spPr>
            <a:xfrm>
              <a:off x="3829" y="8773"/>
              <a:ext cx="1361" cy="1133"/>
            </a:xfrm>
            <a:prstGeom prst="roundRect">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dirty="0">
                <a:solidFill>
                  <a:schemeClr val="bg1"/>
                </a:solidFill>
                <a:latin typeface="汉仪旗黑-55简" panose="00020600040101010101" charset="-128"/>
                <a:ea typeface="汉仪旗黑-55简" panose="00020600040101010101" charset="-128"/>
                <a:cs typeface="汉仪旗黑-55简" panose="00020600040101010101" charset="-128"/>
              </a:endParaRPr>
            </a:p>
            <a:p>
              <a:pPr algn="ctr"/>
              <a:r>
                <a:rPr lang="zh-CN" altLang="en-US" sz="2400" dirty="0">
                  <a:solidFill>
                    <a:schemeClr val="bg1"/>
                  </a:solidFill>
                  <a:latin typeface="黑体" panose="02010609060101010101" charset="-122"/>
                  <a:ea typeface="黑体" panose="02010609060101010101" charset="-122"/>
                  <a:cs typeface="汉仪旗黑-55简" panose="00020600040101010101" charset="-128"/>
                </a:rPr>
                <a:t>结论</a:t>
              </a:r>
              <a:endParaRPr lang="en-US" altLang="zh-CN" sz="2400" dirty="0">
                <a:solidFill>
                  <a:schemeClr val="bg1"/>
                </a:solidFill>
                <a:latin typeface="黑体" panose="02010609060101010101" charset="-122"/>
                <a:ea typeface="黑体" panose="02010609060101010101" charset="-122"/>
                <a:cs typeface="汉仪旗黑-55简" panose="00020600040101010101" charset="-128"/>
              </a:endParaRPr>
            </a:p>
            <a:p>
              <a:pPr algn="ctr"/>
              <a:endParaRPr lang="en-US" altLang="zh-CN" sz="2400" dirty="0">
                <a:solidFill>
                  <a:schemeClr val="bg1"/>
                </a:solidFill>
                <a:latin typeface="黑体" panose="02010609060101010101" charset="-122"/>
                <a:ea typeface="黑体" panose="02010609060101010101" charset="-122"/>
                <a:cs typeface="汉仪旗黑-55简" panose="00020600040101010101" charset="-128"/>
              </a:endParaRPr>
            </a:p>
          </p:txBody>
        </p:sp>
        <p:sp>
          <p:nvSpPr>
            <p:cNvPr id="35" name="圆角矩形 34"/>
            <p:cNvSpPr/>
            <p:nvPr>
              <p:custDataLst>
                <p:tags r:id="rId2"/>
              </p:custDataLst>
            </p:nvPr>
          </p:nvSpPr>
          <p:spPr>
            <a:xfrm>
              <a:off x="3829" y="8773"/>
              <a:ext cx="11543" cy="1133"/>
            </a:xfrm>
            <a:prstGeom prst="roundRect">
              <a:avLst/>
            </a:prstGeom>
            <a:noFill/>
            <a:ln w="12700">
              <a:solidFill>
                <a:srgbClr val="D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bg1"/>
                </a:solidFill>
                <a:latin typeface="汉仪旗黑-55简" panose="00020600040101010101" charset="-128"/>
                <a:ea typeface="汉仪旗黑-55简" panose="00020600040101010101" charset="-128"/>
                <a:cs typeface="汉仪旗黑-55简" panose="00020600040101010101" charset="-128"/>
              </a:endParaRPr>
            </a:p>
            <a:p>
              <a:pPr algn="ctr"/>
              <a:endParaRPr lang="zh-CN" altLang="en-US" sz="2000" dirty="0">
                <a:solidFill>
                  <a:schemeClr val="bg1"/>
                </a:solidFill>
                <a:latin typeface="汉仪旗黑-55简" panose="00020600040101010101" charset="-128"/>
                <a:ea typeface="汉仪旗黑-55简" panose="00020600040101010101" charset="-128"/>
                <a:cs typeface="汉仪旗黑-55简" panose="00020600040101010101" charset="-128"/>
              </a:endParaRPr>
            </a:p>
          </p:txBody>
        </p:sp>
        <p:sp>
          <p:nvSpPr>
            <p:cNvPr id="36" name="文本框 35"/>
            <p:cNvSpPr txBox="1"/>
            <p:nvPr>
              <p:custDataLst>
                <p:tags r:id="rId3"/>
              </p:custDataLst>
            </p:nvPr>
          </p:nvSpPr>
          <p:spPr>
            <a:xfrm>
              <a:off x="5190" y="8955"/>
              <a:ext cx="10183" cy="781"/>
            </a:xfrm>
            <a:prstGeom prst="rect">
              <a:avLst/>
            </a:prstGeom>
            <a:noFill/>
          </p:spPr>
          <p:txBody>
            <a:bodyPr wrap="square" rtlCol="0" anchor="ctr" anchorCtr="0">
              <a:spAutoFit/>
            </a:bodyPr>
            <a:lstStyle/>
            <a:p>
              <a:pPr algn="ctr">
                <a:lnSpc>
                  <a:spcPts val="2200"/>
                </a:lnSpc>
                <a:spcBef>
                  <a:spcPts val="0"/>
                </a:spcBef>
                <a:spcAft>
                  <a:spcPts val="0"/>
                </a:spcAft>
              </a:pPr>
              <a:r>
                <a:rPr lang="zh-CN" altLang="en-US" dirty="0">
                  <a:solidFill>
                    <a:srgbClr val="DA0000"/>
                  </a:solidFill>
                  <a:latin typeface="黑体" panose="02010609060101010101" charset="-122"/>
                  <a:ea typeface="黑体" panose="02010609060101010101" charset="-122"/>
                  <a:cs typeface="汉仪旗黑-55简" panose="00020600040101010101" charset="-128"/>
                </a:rPr>
                <a:t>京东专注于提供高质量的产品、快速的交货时间和各种产品选择，以吸引和保留客户。</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5"/>
          <p:cNvSpPr txBox="1"/>
          <p:nvPr/>
        </p:nvSpPr>
        <p:spPr>
          <a:xfrm>
            <a:off x="883920" y="356235"/>
            <a:ext cx="4154805" cy="675640"/>
          </a:xfrm>
          <a:prstGeom prst="rect">
            <a:avLst/>
          </a:prstGeom>
          <a:noFill/>
        </p:spPr>
        <p:txBody>
          <a:bodyPr wrap="square" rtlCol="0">
            <a:spAutoFit/>
          </a:bodyPr>
          <a:lstStyle/>
          <a:p>
            <a:pPr algn="l"/>
            <a:r>
              <a:rPr lang="zh-CN" altLang="en-US" sz="3800" spc="-150" dirty="0">
                <a:solidFill>
                  <a:srgbClr val="DA0000"/>
                </a:solidFill>
                <a:latin typeface="汉仪雅酷黑简" panose="00020600040101010101" charset="-122"/>
                <a:ea typeface="汉仪雅酷黑简" panose="00020600040101010101" charset="-122"/>
                <a:cs typeface="汉仪旗黑-55简" panose="00020600040101010101" charset="-128"/>
              </a:rPr>
              <a:t>京东SWOT分析</a:t>
            </a:r>
          </a:p>
        </p:txBody>
      </p:sp>
      <p:grpSp>
        <p:nvGrpSpPr>
          <p:cNvPr id="4" name="组合 3"/>
          <p:cNvGrpSpPr/>
          <p:nvPr/>
        </p:nvGrpSpPr>
        <p:grpSpPr>
          <a:xfrm>
            <a:off x="0" y="307340"/>
            <a:ext cx="12192000" cy="753110"/>
            <a:chOff x="0" y="484"/>
            <a:chExt cx="19200" cy="1186"/>
          </a:xfrm>
        </p:grpSpPr>
        <p:sp>
          <p:nvSpPr>
            <p:cNvPr id="10" name="任意多边形 30"/>
            <p:cNvSpPr/>
            <p:nvPr/>
          </p:nvSpPr>
          <p:spPr>
            <a:xfrm>
              <a:off x="907" y="484"/>
              <a:ext cx="467" cy="154"/>
            </a:xfrm>
            <a:custGeom>
              <a:avLst/>
              <a:gdLst>
                <a:gd name="connsiteX0" fmla="*/ 0 w 1799"/>
                <a:gd name="connsiteY0" fmla="*/ 784 h 784"/>
                <a:gd name="connsiteX1" fmla="*/ 1799 w 1799"/>
                <a:gd name="connsiteY1" fmla="*/ 779 h 784"/>
                <a:gd name="connsiteX2" fmla="*/ 288 w 1799"/>
                <a:gd name="connsiteY2" fmla="*/ 0 h 784"/>
                <a:gd name="connsiteX3" fmla="*/ 0 w 1799"/>
                <a:gd name="connsiteY3" fmla="*/ 784 h 784"/>
              </a:gdLst>
              <a:ahLst/>
              <a:cxnLst>
                <a:cxn ang="0">
                  <a:pos x="connsiteX0" y="connsiteY0"/>
                </a:cxn>
                <a:cxn ang="0">
                  <a:pos x="connsiteX1" y="connsiteY1"/>
                </a:cxn>
                <a:cxn ang="0">
                  <a:pos x="connsiteX2" y="connsiteY2"/>
                </a:cxn>
                <a:cxn ang="0">
                  <a:pos x="connsiteX3" y="connsiteY3"/>
                </a:cxn>
              </a:cxnLst>
              <a:rect l="l" t="t" r="r" b="b"/>
              <a:pathLst>
                <a:path w="1799" h="784">
                  <a:moveTo>
                    <a:pt x="0" y="784"/>
                  </a:moveTo>
                  <a:lnTo>
                    <a:pt x="1799" y="779"/>
                  </a:lnTo>
                  <a:lnTo>
                    <a:pt x="288" y="0"/>
                  </a:lnTo>
                  <a:lnTo>
                    <a:pt x="0" y="784"/>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任意多边形 29"/>
            <p:cNvSpPr/>
            <p:nvPr/>
          </p:nvSpPr>
          <p:spPr>
            <a:xfrm>
              <a:off x="0" y="638"/>
              <a:ext cx="1374" cy="1032"/>
            </a:xfrm>
            <a:custGeom>
              <a:avLst/>
              <a:gdLst>
                <a:gd name="connsiteX0" fmla="*/ 0 w 5290"/>
                <a:gd name="connsiteY0" fmla="*/ 0 h 5256"/>
                <a:gd name="connsiteX1" fmla="*/ 5290 w 5290"/>
                <a:gd name="connsiteY1" fmla="*/ 0 h 5256"/>
                <a:gd name="connsiteX2" fmla="*/ 3485 w 5290"/>
                <a:gd name="connsiteY2" fmla="*/ 5256 h 5256"/>
                <a:gd name="connsiteX3" fmla="*/ 0 w 5290"/>
                <a:gd name="connsiteY3" fmla="*/ 5256 h 5256"/>
                <a:gd name="connsiteX4" fmla="*/ 0 w 5290"/>
                <a:gd name="connsiteY4" fmla="*/ 0 h 5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 h="5256">
                  <a:moveTo>
                    <a:pt x="0" y="0"/>
                  </a:moveTo>
                  <a:lnTo>
                    <a:pt x="5290" y="0"/>
                  </a:lnTo>
                  <a:lnTo>
                    <a:pt x="3485" y="5256"/>
                  </a:lnTo>
                  <a:lnTo>
                    <a:pt x="0" y="5256"/>
                  </a:lnTo>
                  <a:lnTo>
                    <a:pt x="0" y="0"/>
                  </a:lnTo>
                  <a:close/>
                </a:path>
              </a:pathLst>
            </a:cu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直接连接符 16"/>
            <p:cNvCxnSpPr/>
            <p:nvPr/>
          </p:nvCxnSpPr>
          <p:spPr>
            <a:xfrm>
              <a:off x="1131" y="1670"/>
              <a:ext cx="18069" cy="0"/>
            </a:xfrm>
            <a:prstGeom prst="line">
              <a:avLst/>
            </a:prstGeom>
            <a:ln w="12700">
              <a:solidFill>
                <a:srgbClr val="DA0000"/>
              </a:solidFill>
            </a:ln>
          </p:spPr>
          <p:style>
            <a:lnRef idx="1">
              <a:schemeClr val="accent1"/>
            </a:lnRef>
            <a:fillRef idx="0">
              <a:schemeClr val="accent1"/>
            </a:fillRef>
            <a:effectRef idx="0">
              <a:schemeClr val="accent1"/>
            </a:effectRef>
            <a:fontRef idx="minor">
              <a:schemeClr val="tx1"/>
            </a:fontRef>
          </p:style>
        </p:cxnSp>
        <p:sp>
          <p:nvSpPr>
            <p:cNvPr id="18" name="TextBox 25"/>
            <p:cNvSpPr txBox="1"/>
            <p:nvPr/>
          </p:nvSpPr>
          <p:spPr>
            <a:xfrm>
              <a:off x="0" y="707"/>
              <a:ext cx="1056" cy="822"/>
            </a:xfrm>
            <a:prstGeom prst="rect">
              <a:avLst/>
            </a:prstGeom>
            <a:noFill/>
          </p:spPr>
          <p:txBody>
            <a:bodyPr wrap="square" rtlCol="0">
              <a:spAutoFit/>
            </a:bodyPr>
            <a:lstStyle/>
            <a:p>
              <a:pPr algn="dist"/>
              <a:r>
                <a:rPr lang="en-US" altLang="zh-CN" sz="2800" spc="-150" dirty="0">
                  <a:solidFill>
                    <a:schemeClr val="bg1"/>
                  </a:solidFill>
                  <a:latin typeface="汉仪雅酷黑简" panose="00020600040101010101" charset="-122"/>
                  <a:ea typeface="汉仪雅酷黑简" panose="00020600040101010101" charset="-122"/>
                  <a:cs typeface="汉仪旗黑-55简" panose="00020600040101010101" charset="-128"/>
                </a:rPr>
                <a:t>04</a:t>
              </a:r>
            </a:p>
          </p:txBody>
        </p:sp>
      </p:grpSp>
      <p:grpSp>
        <p:nvGrpSpPr>
          <p:cNvPr id="6" name="组合 5"/>
          <p:cNvGrpSpPr/>
          <p:nvPr/>
        </p:nvGrpSpPr>
        <p:grpSpPr>
          <a:xfrm>
            <a:off x="8616315" y="3644900"/>
            <a:ext cx="4473575" cy="3556000"/>
            <a:chOff x="9941" y="2844"/>
            <a:chExt cx="7634" cy="6297"/>
          </a:xfrm>
        </p:grpSpPr>
        <p:sp>
          <p:nvSpPr>
            <p:cNvPr id="2" name="平行四边形 1"/>
            <p:cNvSpPr/>
            <p:nvPr>
              <p:custDataLst>
                <p:tags r:id="rId19"/>
              </p:custDataLst>
            </p:nvPr>
          </p:nvSpPr>
          <p:spPr>
            <a:xfrm>
              <a:off x="9941" y="3183"/>
              <a:ext cx="6467" cy="5959"/>
            </a:xfrm>
            <a:prstGeom prst="parallelogram">
              <a:avLst/>
            </a:prstGeom>
            <a:blipFill rotWithShape="1">
              <a:blip r:embed="rId21" cstate="email">
                <a:alphaModFix amt="63000"/>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a:off x="13963" y="2844"/>
              <a:ext cx="3613" cy="5959"/>
            </a:xfrm>
            <a:prstGeom prst="parallelogram">
              <a:avLst>
                <a:gd name="adj" fmla="val 41545"/>
              </a:avLst>
            </a:prstGeom>
            <a:solidFill>
              <a:srgbClr val="DA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4578084" y="2244641"/>
            <a:ext cx="3120443" cy="2930237"/>
            <a:chOff x="4595884" y="1899789"/>
            <a:chExt cx="3000233" cy="2817354"/>
          </a:xfrm>
        </p:grpSpPr>
        <p:sp>
          <p:nvSpPr>
            <p:cNvPr id="28" name="矩形: 圆角 27"/>
            <p:cNvSpPr/>
            <p:nvPr>
              <p:custDataLst>
                <p:tags r:id="rId14"/>
              </p:custDataLst>
            </p:nvPr>
          </p:nvSpPr>
          <p:spPr>
            <a:xfrm>
              <a:off x="4998720" y="2194560"/>
              <a:ext cx="2194560" cy="2194560"/>
            </a:xfrm>
            <a:prstGeom prst="roundRect">
              <a:avLst/>
            </a:prstGeom>
            <a:noFill/>
            <a:ln w="50800">
              <a:solidFill>
                <a:srgbClr val="E91B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custDataLst>
                <p:tags r:id="rId15"/>
              </p:custDataLst>
            </p:nvPr>
          </p:nvSpPr>
          <p:spPr>
            <a:xfrm>
              <a:off x="6607563" y="1899789"/>
              <a:ext cx="988554" cy="988554"/>
            </a:xfrm>
            <a:prstGeom prst="ellipse">
              <a:avLst/>
            </a:prstGeom>
            <a:solidFill>
              <a:srgbClr val="202B3A"/>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custDataLst>
                <p:tags r:id="rId16"/>
              </p:custDataLst>
            </p:nvPr>
          </p:nvSpPr>
          <p:spPr>
            <a:xfrm>
              <a:off x="4595884" y="1899789"/>
              <a:ext cx="988554" cy="988554"/>
            </a:xfrm>
            <a:prstGeom prst="ellipse">
              <a:avLst/>
            </a:prstGeom>
            <a:solidFill>
              <a:srgbClr val="E91B35"/>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custDataLst>
                <p:tags r:id="rId17"/>
              </p:custDataLst>
            </p:nvPr>
          </p:nvSpPr>
          <p:spPr>
            <a:xfrm>
              <a:off x="6607563" y="3728589"/>
              <a:ext cx="988554" cy="988554"/>
            </a:xfrm>
            <a:prstGeom prst="ellipse">
              <a:avLst/>
            </a:prstGeom>
            <a:solidFill>
              <a:srgbClr val="202B3A"/>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custDataLst>
                <p:tags r:id="rId18"/>
              </p:custDataLst>
            </p:nvPr>
          </p:nvSpPr>
          <p:spPr>
            <a:xfrm>
              <a:off x="4595884" y="3728589"/>
              <a:ext cx="988554" cy="988554"/>
            </a:xfrm>
            <a:prstGeom prst="ellipse">
              <a:avLst/>
            </a:prstGeom>
            <a:solidFill>
              <a:srgbClr val="E91B35"/>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5" name="图形 34"/>
          <p:cNvPicPr>
            <a:picLocks noChangeAspect="1"/>
          </p:cNvPicPr>
          <p:nvPr>
            <p:custDataLst>
              <p:tags r:id="rId1"/>
            </p:custDataLst>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936781" y="4413131"/>
            <a:ext cx="495332" cy="495332"/>
          </a:xfrm>
          <a:prstGeom prst="rect">
            <a:avLst/>
          </a:prstGeom>
        </p:spPr>
      </p:pic>
      <p:pic>
        <p:nvPicPr>
          <p:cNvPr id="36" name="图形 35"/>
          <p:cNvPicPr>
            <a:picLocks noChangeAspect="1"/>
          </p:cNvPicPr>
          <p:nvPr>
            <p:custDataLst>
              <p:tags r:id="rId2"/>
            </p:custDataLst>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842750" y="4413131"/>
            <a:ext cx="495332" cy="495332"/>
          </a:xfrm>
          <a:prstGeom prst="rect">
            <a:avLst/>
          </a:prstGeom>
        </p:spPr>
      </p:pic>
      <p:pic>
        <p:nvPicPr>
          <p:cNvPr id="7" name="图形 36"/>
          <p:cNvPicPr>
            <a:picLocks noChangeAspect="1"/>
          </p:cNvPicPr>
          <p:nvPr>
            <p:custDataLst>
              <p:tags r:id="rId3"/>
            </p:custDataLst>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6936781" y="2511056"/>
            <a:ext cx="495332" cy="495332"/>
          </a:xfrm>
          <a:prstGeom prst="rect">
            <a:avLst/>
          </a:prstGeom>
        </p:spPr>
      </p:pic>
      <p:pic>
        <p:nvPicPr>
          <p:cNvPr id="49" name="图形 48"/>
          <p:cNvPicPr>
            <a:picLocks noChangeAspect="1"/>
          </p:cNvPicPr>
          <p:nvPr>
            <p:custDataLst>
              <p:tags r:id="rId4"/>
            </p:custDataLst>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848072" y="2511056"/>
            <a:ext cx="495332" cy="495332"/>
          </a:xfrm>
          <a:prstGeom prst="rect">
            <a:avLst/>
          </a:prstGeom>
        </p:spPr>
      </p:pic>
      <p:sp>
        <p:nvSpPr>
          <p:cNvPr id="50" name="文本框 52"/>
          <p:cNvSpPr txBox="1"/>
          <p:nvPr>
            <p:custDataLst>
              <p:tags r:id="rId5"/>
            </p:custDataLst>
          </p:nvPr>
        </p:nvSpPr>
        <p:spPr>
          <a:xfrm>
            <a:off x="7680485" y="1455420"/>
            <a:ext cx="2933025"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latin typeface="黑体" panose="02010609060101010101" charset="-122"/>
                <a:ea typeface="黑体" panose="02010609060101010101" charset="-122"/>
                <a:cs typeface="黑体" panose="02010609060101010101" charset="-122"/>
                <a:sym typeface="阿里巴巴普惠体" panose="00020600040101010101" pitchFamily="18" charset="-122"/>
              </a:rPr>
              <a:t>劣势（</a:t>
            </a:r>
            <a:r>
              <a:rPr lang="en-US" altLang="zh-CN" sz="2400" b="1" dirty="0">
                <a:latin typeface="黑体" panose="02010609060101010101" charset="-122"/>
                <a:ea typeface="黑体" panose="02010609060101010101" charset="-122"/>
                <a:cs typeface="黑体" panose="02010609060101010101" charset="-122"/>
                <a:sym typeface="阿里巴巴普惠体" panose="00020600040101010101" pitchFamily="18" charset="-122"/>
              </a:rPr>
              <a:t>weakness</a:t>
            </a:r>
            <a:r>
              <a:rPr lang="zh-CN" altLang="en-US" sz="2400" b="1" dirty="0">
                <a:latin typeface="黑体" panose="02010609060101010101" charset="-122"/>
                <a:ea typeface="黑体" panose="02010609060101010101" charset="-122"/>
                <a:cs typeface="黑体" panose="02010609060101010101" charset="-122"/>
                <a:sym typeface="阿里巴巴普惠体" panose="00020600040101010101" pitchFamily="18" charset="-122"/>
              </a:rPr>
              <a:t>）</a:t>
            </a:r>
          </a:p>
        </p:txBody>
      </p:sp>
      <p:sp>
        <p:nvSpPr>
          <p:cNvPr id="51" name="文本框 53"/>
          <p:cNvSpPr txBox="1"/>
          <p:nvPr>
            <p:custDataLst>
              <p:tags r:id="rId6"/>
            </p:custDataLst>
          </p:nvPr>
        </p:nvSpPr>
        <p:spPr>
          <a:xfrm>
            <a:off x="7679690" y="1915795"/>
            <a:ext cx="4617720" cy="267652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algn="l" defTabSz="914400" rtl="0" eaLnBrk="1" fontAlgn="auto" latinLnBrk="0" hangingPunct="1">
              <a:lnSpc>
                <a:spcPct val="150000"/>
              </a:lnSpc>
              <a:spcBef>
                <a:spcPts val="0"/>
              </a:spcBef>
              <a:spcAft>
                <a:spcPts val="0"/>
              </a:spcAft>
              <a:buClrTx/>
              <a:buSzTx/>
              <a:buFontTx/>
              <a:buNone/>
              <a:defRPr/>
            </a:pPr>
            <a:r>
              <a:rPr kumimoji="0" lang="en-US" sz="1600" b="0" i="0" u="none" strike="noStrike" kern="1200" cap="none" spc="0" normalizeH="0" baseline="0">
                <a:latin typeface="黑体" panose="02010609060101010101" charset="-122"/>
                <a:ea typeface="黑体" panose="02010609060101010101" charset="-122"/>
                <a:cs typeface="黑体" panose="02010609060101010101" charset="-122"/>
                <a:sym typeface="阿里巴巴普惠体" panose="00020600040101010101" pitchFamily="18" charset="-122"/>
              </a:rPr>
              <a:t>1.京东的高品质产品重心意味着它的价格可能不如其他一些电子商务平台具有竞争力。</a:t>
            </a:r>
          </a:p>
          <a:p>
            <a:pPr marL="0" marR="0" lvl="0" algn="l" defTabSz="914400" rtl="0" eaLnBrk="1" fontAlgn="auto" latinLnBrk="0" hangingPunct="1">
              <a:lnSpc>
                <a:spcPct val="150000"/>
              </a:lnSpc>
              <a:spcBef>
                <a:spcPts val="0"/>
              </a:spcBef>
              <a:spcAft>
                <a:spcPts val="0"/>
              </a:spcAft>
              <a:buClrTx/>
              <a:buSzTx/>
              <a:buFontTx/>
              <a:buNone/>
              <a:defRPr/>
            </a:pPr>
            <a:r>
              <a:rPr kumimoji="0" lang="en-US" sz="1600" b="0" i="0" u="none" strike="noStrike" kern="1200" cap="none" spc="0" normalizeH="0" baseline="0">
                <a:latin typeface="黑体" panose="02010609060101010101" charset="-122"/>
                <a:ea typeface="黑体" panose="02010609060101010101" charset="-122"/>
                <a:cs typeface="黑体" panose="02010609060101010101" charset="-122"/>
                <a:sym typeface="阿里巴巴普惠体" panose="00020600040101010101" pitchFamily="18" charset="-122"/>
              </a:rPr>
              <a:t>2.受其他主要电子商务公司的激烈竞争。</a:t>
            </a:r>
          </a:p>
          <a:p>
            <a:pPr marL="0" marR="0" lvl="0" algn="l" defTabSz="914400" rtl="0" eaLnBrk="1" fontAlgn="auto" latinLnBrk="0" hangingPunct="1">
              <a:lnSpc>
                <a:spcPct val="150000"/>
              </a:lnSpc>
              <a:spcBef>
                <a:spcPts val="0"/>
              </a:spcBef>
              <a:spcAft>
                <a:spcPts val="0"/>
              </a:spcAft>
              <a:buClrTx/>
              <a:buSzTx/>
              <a:buFontTx/>
              <a:buNone/>
              <a:defRPr/>
            </a:pPr>
            <a:r>
              <a:rPr kumimoji="0" lang="en-US" sz="1600" b="0" i="0" u="none" strike="noStrike" kern="1200" cap="none" spc="0" normalizeH="0" baseline="0">
                <a:latin typeface="黑体" panose="02010609060101010101" charset="-122"/>
                <a:ea typeface="黑体" panose="02010609060101010101" charset="-122"/>
                <a:cs typeface="黑体" panose="02010609060101010101" charset="-122"/>
                <a:sym typeface="阿里巴巴普惠体" panose="00020600040101010101" pitchFamily="18" charset="-122"/>
              </a:rPr>
              <a:t>3.生活服务，家展娱求内客资原布局方面存在欠缺。</a:t>
            </a:r>
          </a:p>
          <a:p>
            <a:pPr marL="0" marR="0" lvl="0" algn="l" defTabSz="914400" rtl="0" eaLnBrk="1" fontAlgn="auto" latinLnBrk="0" hangingPunct="1">
              <a:lnSpc>
                <a:spcPct val="150000"/>
              </a:lnSpc>
              <a:spcBef>
                <a:spcPts val="0"/>
              </a:spcBef>
              <a:spcAft>
                <a:spcPts val="0"/>
              </a:spcAft>
              <a:buClrTx/>
              <a:buSzTx/>
              <a:buFontTx/>
              <a:buNone/>
              <a:defRPr/>
            </a:pPr>
            <a:r>
              <a:rPr kumimoji="0" lang="en-US" sz="1600" b="0" i="0" u="none" strike="noStrike" kern="1200" cap="none" spc="0" normalizeH="0" baseline="0">
                <a:latin typeface="黑体" panose="02010609060101010101" charset="-122"/>
                <a:ea typeface="黑体" panose="02010609060101010101" charset="-122"/>
                <a:cs typeface="黑体" panose="02010609060101010101" charset="-122"/>
                <a:sym typeface="阿里巴巴普惠体" panose="00020600040101010101" pitchFamily="18" charset="-122"/>
              </a:rPr>
              <a:t>4.缺少智能硬件生产经验，对于供应链的把控能力亟待提高。</a:t>
            </a:r>
          </a:p>
        </p:txBody>
      </p:sp>
      <p:sp>
        <p:nvSpPr>
          <p:cNvPr id="52" name="文本框 52"/>
          <p:cNvSpPr txBox="1"/>
          <p:nvPr>
            <p:custDataLst>
              <p:tags r:id="rId7"/>
            </p:custDataLst>
          </p:nvPr>
        </p:nvSpPr>
        <p:spPr>
          <a:xfrm>
            <a:off x="7712870" y="4581672"/>
            <a:ext cx="2710456"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latin typeface="黑体" panose="02010609060101010101" charset="-122"/>
                <a:ea typeface="黑体" panose="02010609060101010101" charset="-122"/>
                <a:cs typeface="黑体" panose="02010609060101010101" charset="-122"/>
                <a:sym typeface="阿里巴巴普惠体" panose="00020600040101010101" pitchFamily="18" charset="-122"/>
              </a:rPr>
              <a:t>威胁（threaten）</a:t>
            </a:r>
          </a:p>
        </p:txBody>
      </p:sp>
      <p:sp>
        <p:nvSpPr>
          <p:cNvPr id="53" name="文本框 53"/>
          <p:cNvSpPr txBox="1"/>
          <p:nvPr>
            <p:custDataLst>
              <p:tags r:id="rId8"/>
            </p:custDataLst>
          </p:nvPr>
        </p:nvSpPr>
        <p:spPr>
          <a:xfrm>
            <a:off x="7699375" y="5013325"/>
            <a:ext cx="4329430" cy="1666875"/>
          </a:xfrm>
          <a:prstGeom prst="rect">
            <a:avLst/>
          </a:prstGeom>
          <a:noFill/>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algn="l" defTabSz="914400" rtl="0" eaLnBrk="1" fontAlgn="auto" latinLnBrk="0" hangingPunct="1">
              <a:lnSpc>
                <a:spcPct val="150000"/>
              </a:lnSpc>
              <a:spcBef>
                <a:spcPts val="0"/>
              </a:spcBef>
              <a:spcAft>
                <a:spcPts val="0"/>
              </a:spcAft>
              <a:buClrTx/>
              <a:buSzTx/>
              <a:buFontTx/>
              <a:buNone/>
              <a:defRPr/>
            </a:pPr>
            <a:r>
              <a:rPr kumimoji="0" lang="en-US" sz="1600" i="0" u="none" strike="noStrike" kern="1200" cap="none" spc="0" normalizeH="0" baseline="0" dirty="0">
                <a:solidFill>
                  <a:schemeClr val="tx1"/>
                </a:solidFill>
                <a:latin typeface="黑体" panose="02010609060101010101" charset="-122"/>
                <a:ea typeface="黑体" panose="02010609060101010101" charset="-122"/>
                <a:cs typeface="黑体" panose="02010609060101010101" charset="-122"/>
                <a:sym typeface="阿里巴巴普惠体" panose="00020600040101010101" pitchFamily="18" charset="-122"/>
              </a:rPr>
              <a:t>1.京东面临来自竞争对手的威胁，以及与监管变化和经济衰退相关的潜在挑战。</a:t>
            </a:r>
          </a:p>
          <a:p>
            <a:pPr marL="0" marR="0" lvl="0" algn="l" defTabSz="914400" rtl="0" eaLnBrk="1" fontAlgn="auto" latinLnBrk="0" hangingPunct="1">
              <a:lnSpc>
                <a:spcPct val="150000"/>
              </a:lnSpc>
              <a:spcBef>
                <a:spcPts val="0"/>
              </a:spcBef>
              <a:spcAft>
                <a:spcPts val="0"/>
              </a:spcAft>
              <a:buClrTx/>
              <a:buSzTx/>
              <a:buFontTx/>
              <a:buNone/>
              <a:defRPr/>
            </a:pPr>
            <a:r>
              <a:rPr kumimoji="0" lang="en-US" sz="1600" i="0" u="none" strike="noStrike" kern="1200" cap="none" spc="0" normalizeH="0" baseline="0" dirty="0">
                <a:solidFill>
                  <a:schemeClr val="tx1"/>
                </a:solidFill>
                <a:latin typeface="黑体" panose="02010609060101010101" charset="-122"/>
                <a:ea typeface="黑体" panose="02010609060101010101" charset="-122"/>
                <a:cs typeface="黑体" panose="02010609060101010101" charset="-122"/>
                <a:sym typeface="阿里巴巴普惠体" panose="00020600040101010101" pitchFamily="18" charset="-122"/>
              </a:rPr>
              <a:t>2.第三方平台具有排他性，如何吸引优秀合作方，是京东面临的挑战</a:t>
            </a:r>
          </a:p>
        </p:txBody>
      </p:sp>
      <p:sp>
        <p:nvSpPr>
          <p:cNvPr id="54" name="文本框 52"/>
          <p:cNvSpPr txBox="1"/>
          <p:nvPr>
            <p:custDataLst>
              <p:tags r:id="rId9"/>
            </p:custDataLst>
          </p:nvPr>
        </p:nvSpPr>
        <p:spPr>
          <a:xfrm>
            <a:off x="1590760" y="1461135"/>
            <a:ext cx="2585633"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2400" b="1" dirty="0">
                <a:latin typeface="黑体" panose="02010609060101010101" charset="-122"/>
                <a:ea typeface="黑体" panose="02010609060101010101" charset="-122"/>
                <a:cs typeface="黑体" panose="02010609060101010101" charset="-122"/>
                <a:sym typeface="阿里巴巴普惠体" panose="00020600040101010101" pitchFamily="18" charset="-122"/>
              </a:rPr>
              <a:t>优势（</a:t>
            </a:r>
            <a:r>
              <a:rPr lang="en-US" altLang="zh-CN" sz="2400" b="1" dirty="0">
                <a:latin typeface="黑体" panose="02010609060101010101" charset="-122"/>
                <a:ea typeface="黑体" panose="02010609060101010101" charset="-122"/>
                <a:cs typeface="黑体" panose="02010609060101010101" charset="-122"/>
                <a:sym typeface="阿里巴巴普惠体" panose="00020600040101010101" pitchFamily="18" charset="-122"/>
              </a:rPr>
              <a:t>strength</a:t>
            </a:r>
            <a:r>
              <a:rPr lang="zh-CN" altLang="en-US" sz="2400" b="1" dirty="0">
                <a:latin typeface="黑体" panose="02010609060101010101" charset="-122"/>
                <a:ea typeface="黑体" panose="02010609060101010101" charset="-122"/>
                <a:cs typeface="黑体" panose="02010609060101010101" charset="-122"/>
                <a:sym typeface="阿里巴巴普惠体" panose="00020600040101010101" pitchFamily="18" charset="-122"/>
              </a:rPr>
              <a:t>）</a:t>
            </a:r>
          </a:p>
        </p:txBody>
      </p:sp>
      <p:sp>
        <p:nvSpPr>
          <p:cNvPr id="55" name="文本框 53"/>
          <p:cNvSpPr txBox="1"/>
          <p:nvPr>
            <p:custDataLst>
              <p:tags r:id="rId10"/>
            </p:custDataLst>
          </p:nvPr>
        </p:nvSpPr>
        <p:spPr>
          <a:xfrm>
            <a:off x="344170" y="1915795"/>
            <a:ext cx="4485005" cy="1979930"/>
          </a:xfrm>
          <a:prstGeom prst="rect">
            <a:avLst/>
          </a:prstGeom>
          <a:noFill/>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algn="l" defTabSz="914400" rtl="0" eaLnBrk="1" fontAlgn="auto" latinLnBrk="0" hangingPunct="1">
              <a:lnSpc>
                <a:spcPct val="150000"/>
              </a:lnSpc>
              <a:spcBef>
                <a:spcPts val="0"/>
              </a:spcBef>
              <a:spcAft>
                <a:spcPts val="0"/>
              </a:spcAft>
              <a:buClrTx/>
              <a:buSzTx/>
              <a:buFontTx/>
              <a:buNone/>
              <a:defRPr/>
            </a:pPr>
            <a:r>
              <a:rPr kumimoji="0" lang="en-US" sz="1600" b="0" i="0" u="none" strike="noStrike" kern="1200" cap="none" spc="0" normalizeH="0" baseline="0">
                <a:latin typeface="黑体" panose="02010609060101010101" charset="-122"/>
                <a:ea typeface="黑体" panose="02010609060101010101" charset="-122"/>
                <a:cs typeface="黑体" panose="02010609060101010101" charset="-122"/>
                <a:sym typeface="阿里巴巴普惠体" panose="00020600040101010101" pitchFamily="18" charset="-122"/>
              </a:rPr>
              <a:t>1.京东在可靠性和真实性方面具有强大的声誉，具有广泛的产品选择和庞大的客户群体。</a:t>
            </a:r>
          </a:p>
          <a:p>
            <a:pPr marL="0" marR="0" lvl="0" algn="just" defTabSz="914400" rtl="0" eaLnBrk="1" fontAlgn="auto" latinLnBrk="0" hangingPunct="1">
              <a:lnSpc>
                <a:spcPct val="150000"/>
              </a:lnSpc>
              <a:spcBef>
                <a:spcPts val="0"/>
              </a:spcBef>
              <a:spcAft>
                <a:spcPts val="0"/>
              </a:spcAft>
              <a:buClrTx/>
              <a:buSzTx/>
              <a:buFontTx/>
              <a:buNone/>
              <a:defRPr/>
            </a:pPr>
            <a:r>
              <a:rPr kumimoji="0" lang="en-US" sz="1600" b="0" i="0" u="none" strike="noStrike" kern="1200" cap="none" spc="0" normalizeH="0" baseline="0">
                <a:latin typeface="黑体" panose="02010609060101010101" charset="-122"/>
                <a:ea typeface="黑体" panose="02010609060101010101" charset="-122"/>
                <a:cs typeface="黑体" panose="02010609060101010101" charset="-122"/>
                <a:sym typeface="阿里巴巴普惠体" panose="00020600040101010101" pitchFamily="18" charset="-122"/>
              </a:rPr>
              <a:t>2.强大的物流网络，可实现快速和可靠的交付。</a:t>
            </a:r>
          </a:p>
          <a:p>
            <a:pPr marL="0" marR="0" lvl="0" algn="just" defTabSz="914400" rtl="0" eaLnBrk="1" fontAlgn="auto" latinLnBrk="0" hangingPunct="1">
              <a:lnSpc>
                <a:spcPct val="150000"/>
              </a:lnSpc>
              <a:spcBef>
                <a:spcPts val="0"/>
              </a:spcBef>
              <a:spcAft>
                <a:spcPts val="0"/>
              </a:spcAft>
              <a:buClrTx/>
              <a:buSzTx/>
              <a:buFontTx/>
              <a:buNone/>
              <a:defRPr/>
            </a:pPr>
            <a:r>
              <a:rPr kumimoji="0" lang="en-US" sz="1600" b="0" i="0" u="none" strike="noStrike" kern="1200" cap="none" spc="0" normalizeH="0" baseline="0">
                <a:latin typeface="黑体" panose="02010609060101010101" charset="-122"/>
                <a:ea typeface="黑体" panose="02010609060101010101" charset="-122"/>
                <a:cs typeface="黑体" panose="02010609060101010101" charset="-122"/>
                <a:sym typeface="阿里巴巴普惠体" panose="00020600040101010101" pitchFamily="18" charset="-122"/>
              </a:rPr>
              <a:t>3.最大3C产品销量的电商平台，用户流量大。</a:t>
            </a:r>
          </a:p>
          <a:p>
            <a:pPr marL="0" marR="0" lvl="0" algn="l" defTabSz="914400" rtl="0" eaLnBrk="1" fontAlgn="auto" latinLnBrk="0" hangingPunct="1">
              <a:lnSpc>
                <a:spcPct val="150000"/>
              </a:lnSpc>
              <a:spcBef>
                <a:spcPts val="0"/>
              </a:spcBef>
              <a:spcAft>
                <a:spcPts val="0"/>
              </a:spcAft>
              <a:buClrTx/>
              <a:buSzTx/>
              <a:buFontTx/>
              <a:buNone/>
              <a:defRPr/>
            </a:pPr>
            <a:r>
              <a:rPr kumimoji="0" lang="en-US" sz="1600" b="0" i="0" u="none" strike="noStrike" kern="1200" cap="none" spc="0" normalizeH="0" baseline="0">
                <a:latin typeface="黑体" panose="02010609060101010101" charset="-122"/>
                <a:ea typeface="黑体" panose="02010609060101010101" charset="-122"/>
                <a:cs typeface="黑体" panose="02010609060101010101" charset="-122"/>
                <a:sym typeface="阿里巴巴普惠体" panose="00020600040101010101" pitchFamily="18" charset="-122"/>
              </a:rPr>
              <a:t>4.线上市场渠道资源丰富。</a:t>
            </a:r>
          </a:p>
        </p:txBody>
      </p:sp>
      <p:sp>
        <p:nvSpPr>
          <p:cNvPr id="56" name="文本框 52"/>
          <p:cNvSpPr txBox="1"/>
          <p:nvPr>
            <p:custDataLst>
              <p:tags r:id="rId11"/>
            </p:custDataLst>
          </p:nvPr>
        </p:nvSpPr>
        <p:spPr>
          <a:xfrm>
            <a:off x="1487661" y="4553097"/>
            <a:ext cx="2987182"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2400" b="1" dirty="0">
                <a:latin typeface="黑体" panose="02010609060101010101" charset="-122"/>
                <a:ea typeface="黑体" panose="02010609060101010101" charset="-122"/>
                <a:cs typeface="黑体" panose="02010609060101010101" charset="-122"/>
                <a:sym typeface="阿里巴巴普惠体" panose="00020600040101010101" pitchFamily="18" charset="-122"/>
              </a:rPr>
              <a:t>机会（</a:t>
            </a:r>
            <a:r>
              <a:rPr lang="en-US" altLang="zh-CN" sz="2400" b="1" dirty="0">
                <a:latin typeface="黑体" panose="02010609060101010101" charset="-122"/>
                <a:ea typeface="黑体" panose="02010609060101010101" charset="-122"/>
                <a:cs typeface="黑体" panose="02010609060101010101" charset="-122"/>
                <a:sym typeface="阿里巴巴普惠体" panose="00020600040101010101" pitchFamily="18" charset="-122"/>
              </a:rPr>
              <a:t>opportunity</a:t>
            </a:r>
            <a:r>
              <a:rPr lang="zh-CN" altLang="en-US" sz="2400" b="1" dirty="0">
                <a:latin typeface="黑体" panose="02010609060101010101" charset="-122"/>
                <a:ea typeface="黑体" panose="02010609060101010101" charset="-122"/>
                <a:cs typeface="黑体" panose="02010609060101010101" charset="-122"/>
                <a:sym typeface="阿里巴巴普惠体" panose="00020600040101010101" pitchFamily="18" charset="-122"/>
              </a:rPr>
              <a:t>）</a:t>
            </a:r>
          </a:p>
        </p:txBody>
      </p:sp>
      <p:sp>
        <p:nvSpPr>
          <p:cNvPr id="57" name="文本框 53"/>
          <p:cNvSpPr txBox="1"/>
          <p:nvPr>
            <p:custDataLst>
              <p:tags r:id="rId12"/>
            </p:custDataLst>
          </p:nvPr>
        </p:nvSpPr>
        <p:spPr>
          <a:xfrm>
            <a:off x="344805" y="4992370"/>
            <a:ext cx="4693920" cy="1687830"/>
          </a:xfrm>
          <a:prstGeom prst="rect">
            <a:avLst/>
          </a:prstGeom>
          <a:noFill/>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algn="l" defTabSz="914400" rtl="0" eaLnBrk="1" fontAlgn="auto" latinLnBrk="0" hangingPunct="1">
              <a:lnSpc>
                <a:spcPct val="150000"/>
              </a:lnSpc>
              <a:spcBef>
                <a:spcPts val="0"/>
              </a:spcBef>
              <a:spcAft>
                <a:spcPts val="0"/>
              </a:spcAft>
              <a:buClrTx/>
              <a:buSzTx/>
              <a:buFontTx/>
              <a:buNone/>
              <a:defRPr/>
            </a:pPr>
            <a:r>
              <a:rPr kumimoji="0" lang="en-US" sz="1600" b="0" i="0" u="none" strike="noStrike" kern="1200" cap="none" spc="0" normalizeH="0" baseline="0">
                <a:latin typeface="黑体" panose="02010609060101010101" charset="-122"/>
                <a:ea typeface="黑体" panose="02010609060101010101" charset="-122"/>
                <a:cs typeface="黑体" panose="02010609060101010101" charset="-122"/>
                <a:sym typeface="阿里巴巴普惠体" panose="00020600040101010101" pitchFamily="18" charset="-122"/>
              </a:rPr>
              <a:t>1.京东有机会扩大其产品和合作伙伴关系，以及进军中国以外的新市场。</a:t>
            </a:r>
          </a:p>
          <a:p>
            <a:pPr marL="0" marR="0" lvl="0" algn="l" defTabSz="914400" rtl="0" eaLnBrk="1" fontAlgn="auto" latinLnBrk="0" hangingPunct="1">
              <a:lnSpc>
                <a:spcPct val="150000"/>
              </a:lnSpc>
              <a:spcBef>
                <a:spcPts val="0"/>
              </a:spcBef>
              <a:spcAft>
                <a:spcPts val="0"/>
              </a:spcAft>
              <a:buClrTx/>
              <a:buSzTx/>
              <a:buFontTx/>
              <a:buNone/>
              <a:defRPr/>
            </a:pPr>
            <a:r>
              <a:rPr kumimoji="0" lang="en-US" sz="1600" b="0" i="0" u="none" strike="noStrike" kern="1200" cap="none" spc="0" normalizeH="0" baseline="0">
                <a:latin typeface="黑体" panose="02010609060101010101" charset="-122"/>
                <a:ea typeface="黑体" panose="02010609060101010101" charset="-122"/>
                <a:cs typeface="黑体" panose="02010609060101010101" charset="-122"/>
                <a:sym typeface="阿里巴巴普惠体" panose="00020600040101010101" pitchFamily="18" charset="-122"/>
              </a:rPr>
              <a:t>2.国家政策支持电子商务发展。</a:t>
            </a:r>
          </a:p>
          <a:p>
            <a:pPr marL="0" marR="0" lvl="0" algn="l" defTabSz="914400" rtl="0" eaLnBrk="1" fontAlgn="auto" latinLnBrk="0" hangingPunct="1">
              <a:lnSpc>
                <a:spcPct val="150000"/>
              </a:lnSpc>
              <a:spcBef>
                <a:spcPts val="0"/>
              </a:spcBef>
              <a:spcAft>
                <a:spcPts val="0"/>
              </a:spcAft>
              <a:buClrTx/>
              <a:buSzTx/>
              <a:buFontTx/>
              <a:buNone/>
              <a:defRPr/>
            </a:pPr>
            <a:r>
              <a:rPr kumimoji="0" lang="en-US" sz="1600" b="0" i="0" u="none" strike="noStrike" kern="1200" cap="none" spc="0" normalizeH="0" baseline="0">
                <a:latin typeface="黑体" panose="02010609060101010101" charset="-122"/>
                <a:ea typeface="黑体" panose="02010609060101010101" charset="-122"/>
                <a:cs typeface="黑体" panose="02010609060101010101" charset="-122"/>
                <a:sym typeface="阿里巴巴普惠体" panose="00020600040101010101" pitchFamily="18" charset="-122"/>
              </a:rPr>
              <a:t>3.中国智能家居市场处于市场启动缺乏统一的标准。</a:t>
            </a:r>
          </a:p>
        </p:txBody>
      </p:sp>
      <p:sp>
        <p:nvSpPr>
          <p:cNvPr id="9" name="文本框 8"/>
          <p:cNvSpPr txBox="1"/>
          <p:nvPr/>
        </p:nvSpPr>
        <p:spPr>
          <a:xfrm>
            <a:off x="-1794510" y="-718185"/>
            <a:ext cx="4064000" cy="645160"/>
          </a:xfrm>
          <a:prstGeom prst="rect">
            <a:avLst/>
          </a:prstGeom>
          <a:noFill/>
        </p:spPr>
        <p:txBody>
          <a:bodyPr wrap="square" rtlCol="0">
            <a:spAutoFit/>
          </a:bodyPr>
          <a:lstStyle/>
          <a:p>
            <a:endParaRPr lang="zh-CN" altLang="en-US"/>
          </a:p>
          <a:p>
            <a:endParaRPr lang="zh-CN" altLang="en-US"/>
          </a:p>
        </p:txBody>
      </p:sp>
      <p:pic>
        <p:nvPicPr>
          <p:cNvPr id="22" name="Picture 4" descr="iMac-Mask.png"/>
          <p:cNvPicPr>
            <a:picLocks noChangeAspect="1"/>
          </p:cNvPicPr>
          <p:nvPr>
            <p:custDataLst>
              <p:tags r:id="rId13"/>
            </p:custDataLst>
          </p:nvPr>
        </p:nvPicPr>
        <p:blipFill>
          <a:blip r:embed="rId30" cstate="screen"/>
          <a:stretch>
            <a:fillRect/>
          </a:stretch>
        </p:blipFill>
        <p:spPr>
          <a:xfrm>
            <a:off x="5106670" y="2981325"/>
            <a:ext cx="2054860" cy="1820545"/>
          </a:xfrm>
          <a:prstGeom prst="rect">
            <a:avLst/>
          </a:prstGeom>
        </p:spPr>
      </p:pic>
      <p:pic>
        <p:nvPicPr>
          <p:cNvPr id="26" name="图片 25" descr="无标题"/>
          <p:cNvPicPr/>
          <p:nvPr/>
        </p:nvPicPr>
        <p:blipFill>
          <a:blip r:embed="rId31"/>
          <a:stretch>
            <a:fillRect/>
          </a:stretch>
        </p:blipFill>
        <p:spPr>
          <a:xfrm>
            <a:off x="5209540" y="3086735"/>
            <a:ext cx="1857600" cy="10872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263525" y="1484630"/>
            <a:ext cx="4176395" cy="791845"/>
          </a:xfrm>
          <a:prstGeom prst="roundRect">
            <a:avLst/>
          </a:prstGeom>
          <a:solidFill>
            <a:srgbClr val="DA000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118733" y="1674694"/>
            <a:ext cx="12229465" cy="5094605"/>
          </a:xfrm>
          <a:custGeom>
            <a:avLst/>
            <a:gdLst>
              <a:gd name="connisteX0" fmla="*/ 0 w 12121515"/>
              <a:gd name="connsiteY0" fmla="*/ 5094605 h 5094605"/>
              <a:gd name="connisteX1" fmla="*/ 3433445 w 12121515"/>
              <a:gd name="connsiteY1" fmla="*/ 3608070 h 5094605"/>
              <a:gd name="connisteX2" fmla="*/ 5208270 w 12121515"/>
              <a:gd name="connsiteY2" fmla="*/ 1847215 h 5094605"/>
              <a:gd name="connisteX3" fmla="*/ 8498840 w 12121515"/>
              <a:gd name="connsiteY3" fmla="*/ 678180 h 5094605"/>
              <a:gd name="connisteX4" fmla="*/ 12121515 w 12121515"/>
              <a:gd name="connsiteY4" fmla="*/ 0 h 5094605"/>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12121515" h="5094605">
                <a:moveTo>
                  <a:pt x="0" y="5094605"/>
                </a:moveTo>
                <a:lnTo>
                  <a:pt x="3433445" y="3608070"/>
                </a:lnTo>
                <a:lnTo>
                  <a:pt x="5208270" y="1847215"/>
                </a:lnTo>
                <a:lnTo>
                  <a:pt x="8498840" y="678180"/>
                </a:lnTo>
                <a:lnTo>
                  <a:pt x="12121515" y="0"/>
                </a:lnTo>
              </a:path>
            </a:pathLst>
          </a:custGeom>
          <a:noFill/>
          <a:ln w="12700">
            <a:solidFill>
              <a:srgbClr val="D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1847142" y="5706805"/>
            <a:ext cx="423829" cy="423829"/>
            <a:chOff x="7047553" y="876512"/>
            <a:chExt cx="732280" cy="732280"/>
          </a:xfrm>
        </p:grpSpPr>
        <p:sp>
          <p:nvSpPr>
            <p:cNvPr id="35" name="椭圆 34"/>
            <p:cNvSpPr/>
            <p:nvPr/>
          </p:nvSpPr>
          <p:spPr>
            <a:xfrm>
              <a:off x="7047553" y="876512"/>
              <a:ext cx="732280" cy="732280"/>
            </a:xfrm>
            <a:prstGeom prst="ellipse">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36" name="椭圆 35"/>
            <p:cNvSpPr/>
            <p:nvPr/>
          </p:nvSpPr>
          <p:spPr>
            <a:xfrm>
              <a:off x="7230623" y="1059582"/>
              <a:ext cx="366140" cy="3661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grpSp>
      <p:grpSp>
        <p:nvGrpSpPr>
          <p:cNvPr id="37" name="组合 36"/>
          <p:cNvGrpSpPr/>
          <p:nvPr/>
        </p:nvGrpSpPr>
        <p:grpSpPr>
          <a:xfrm>
            <a:off x="5126659" y="3323121"/>
            <a:ext cx="423829" cy="423829"/>
            <a:chOff x="7047553" y="876512"/>
            <a:chExt cx="732280" cy="732280"/>
          </a:xfrm>
        </p:grpSpPr>
        <p:sp>
          <p:nvSpPr>
            <p:cNvPr id="38" name="椭圆 37"/>
            <p:cNvSpPr/>
            <p:nvPr/>
          </p:nvSpPr>
          <p:spPr>
            <a:xfrm>
              <a:off x="7047553" y="876512"/>
              <a:ext cx="732280" cy="732280"/>
            </a:xfrm>
            <a:prstGeom prst="ellipse">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39" name="椭圆 38"/>
            <p:cNvSpPr/>
            <p:nvPr/>
          </p:nvSpPr>
          <p:spPr>
            <a:xfrm>
              <a:off x="7230623" y="1059582"/>
              <a:ext cx="366140" cy="3661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grpSp>
      <p:grpSp>
        <p:nvGrpSpPr>
          <p:cNvPr id="40" name="组合 39"/>
          <p:cNvGrpSpPr/>
          <p:nvPr/>
        </p:nvGrpSpPr>
        <p:grpSpPr>
          <a:xfrm>
            <a:off x="8253942" y="2215268"/>
            <a:ext cx="423829" cy="423829"/>
            <a:chOff x="7047553" y="876512"/>
            <a:chExt cx="732280" cy="732280"/>
          </a:xfrm>
        </p:grpSpPr>
        <p:sp>
          <p:nvSpPr>
            <p:cNvPr id="41" name="椭圆 40"/>
            <p:cNvSpPr/>
            <p:nvPr/>
          </p:nvSpPr>
          <p:spPr>
            <a:xfrm>
              <a:off x="7047553" y="876512"/>
              <a:ext cx="732280" cy="732280"/>
            </a:xfrm>
            <a:prstGeom prst="ellipse">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42" name="椭圆 41"/>
            <p:cNvSpPr/>
            <p:nvPr/>
          </p:nvSpPr>
          <p:spPr>
            <a:xfrm>
              <a:off x="7230623" y="1059582"/>
              <a:ext cx="366140" cy="3661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grpSp>
      <p:sp>
        <p:nvSpPr>
          <p:cNvPr id="3" name="文本框 25"/>
          <p:cNvSpPr txBox="1"/>
          <p:nvPr/>
        </p:nvSpPr>
        <p:spPr>
          <a:xfrm>
            <a:off x="883920" y="356235"/>
            <a:ext cx="5262245" cy="675640"/>
          </a:xfrm>
          <a:prstGeom prst="rect">
            <a:avLst/>
          </a:prstGeom>
          <a:noFill/>
        </p:spPr>
        <p:txBody>
          <a:bodyPr wrap="square" rtlCol="0">
            <a:spAutoFit/>
          </a:bodyPr>
          <a:lstStyle/>
          <a:p>
            <a:pPr algn="l"/>
            <a:r>
              <a:rPr lang="zh-CN" altLang="en-US" sz="3800" spc="-150" dirty="0">
                <a:solidFill>
                  <a:srgbClr val="DA0000"/>
                </a:solidFill>
                <a:latin typeface="汉仪雅酷黑简" panose="00020600040101010101" charset="-122"/>
                <a:ea typeface="汉仪雅酷黑简" panose="00020600040101010101" charset="-122"/>
                <a:cs typeface="汉仪旗黑-55简" panose="00020600040101010101" charset="-128"/>
              </a:rPr>
              <a:t>京东网页分析</a:t>
            </a:r>
          </a:p>
        </p:txBody>
      </p:sp>
      <p:grpSp>
        <p:nvGrpSpPr>
          <p:cNvPr id="4" name="组合 3"/>
          <p:cNvGrpSpPr/>
          <p:nvPr/>
        </p:nvGrpSpPr>
        <p:grpSpPr>
          <a:xfrm>
            <a:off x="0" y="307340"/>
            <a:ext cx="12192000" cy="753110"/>
            <a:chOff x="0" y="484"/>
            <a:chExt cx="19200" cy="1186"/>
          </a:xfrm>
        </p:grpSpPr>
        <p:sp>
          <p:nvSpPr>
            <p:cNvPr id="10" name="任意多边形 30"/>
            <p:cNvSpPr/>
            <p:nvPr/>
          </p:nvSpPr>
          <p:spPr>
            <a:xfrm>
              <a:off x="907" y="484"/>
              <a:ext cx="467" cy="154"/>
            </a:xfrm>
            <a:custGeom>
              <a:avLst/>
              <a:gdLst>
                <a:gd name="connsiteX0" fmla="*/ 0 w 1799"/>
                <a:gd name="connsiteY0" fmla="*/ 784 h 784"/>
                <a:gd name="connsiteX1" fmla="*/ 1799 w 1799"/>
                <a:gd name="connsiteY1" fmla="*/ 779 h 784"/>
                <a:gd name="connsiteX2" fmla="*/ 288 w 1799"/>
                <a:gd name="connsiteY2" fmla="*/ 0 h 784"/>
                <a:gd name="connsiteX3" fmla="*/ 0 w 1799"/>
                <a:gd name="connsiteY3" fmla="*/ 784 h 784"/>
              </a:gdLst>
              <a:ahLst/>
              <a:cxnLst>
                <a:cxn ang="0">
                  <a:pos x="connsiteX0" y="connsiteY0"/>
                </a:cxn>
                <a:cxn ang="0">
                  <a:pos x="connsiteX1" y="connsiteY1"/>
                </a:cxn>
                <a:cxn ang="0">
                  <a:pos x="connsiteX2" y="connsiteY2"/>
                </a:cxn>
                <a:cxn ang="0">
                  <a:pos x="connsiteX3" y="connsiteY3"/>
                </a:cxn>
              </a:cxnLst>
              <a:rect l="l" t="t" r="r" b="b"/>
              <a:pathLst>
                <a:path w="1799" h="784">
                  <a:moveTo>
                    <a:pt x="0" y="784"/>
                  </a:moveTo>
                  <a:lnTo>
                    <a:pt x="1799" y="779"/>
                  </a:lnTo>
                  <a:lnTo>
                    <a:pt x="288" y="0"/>
                  </a:lnTo>
                  <a:lnTo>
                    <a:pt x="0" y="784"/>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任意多边形 29"/>
            <p:cNvSpPr/>
            <p:nvPr/>
          </p:nvSpPr>
          <p:spPr>
            <a:xfrm>
              <a:off x="0" y="638"/>
              <a:ext cx="1374" cy="1032"/>
            </a:xfrm>
            <a:custGeom>
              <a:avLst/>
              <a:gdLst>
                <a:gd name="connsiteX0" fmla="*/ 0 w 5290"/>
                <a:gd name="connsiteY0" fmla="*/ 0 h 5256"/>
                <a:gd name="connsiteX1" fmla="*/ 5290 w 5290"/>
                <a:gd name="connsiteY1" fmla="*/ 0 h 5256"/>
                <a:gd name="connsiteX2" fmla="*/ 3485 w 5290"/>
                <a:gd name="connsiteY2" fmla="*/ 5256 h 5256"/>
                <a:gd name="connsiteX3" fmla="*/ 0 w 5290"/>
                <a:gd name="connsiteY3" fmla="*/ 5256 h 5256"/>
                <a:gd name="connsiteX4" fmla="*/ 0 w 5290"/>
                <a:gd name="connsiteY4" fmla="*/ 0 h 5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 h="5256">
                  <a:moveTo>
                    <a:pt x="0" y="0"/>
                  </a:moveTo>
                  <a:lnTo>
                    <a:pt x="5290" y="0"/>
                  </a:lnTo>
                  <a:lnTo>
                    <a:pt x="3485" y="5256"/>
                  </a:lnTo>
                  <a:lnTo>
                    <a:pt x="0" y="5256"/>
                  </a:lnTo>
                  <a:lnTo>
                    <a:pt x="0" y="0"/>
                  </a:lnTo>
                  <a:close/>
                </a:path>
              </a:pathLst>
            </a:cu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直接连接符 16"/>
            <p:cNvCxnSpPr/>
            <p:nvPr/>
          </p:nvCxnSpPr>
          <p:spPr>
            <a:xfrm>
              <a:off x="1131" y="1670"/>
              <a:ext cx="18069" cy="0"/>
            </a:xfrm>
            <a:prstGeom prst="line">
              <a:avLst/>
            </a:prstGeom>
            <a:ln w="12700">
              <a:solidFill>
                <a:srgbClr val="DA0000"/>
              </a:solidFill>
            </a:ln>
          </p:spPr>
          <p:style>
            <a:lnRef idx="1">
              <a:schemeClr val="accent1"/>
            </a:lnRef>
            <a:fillRef idx="0">
              <a:schemeClr val="accent1"/>
            </a:fillRef>
            <a:effectRef idx="0">
              <a:schemeClr val="accent1"/>
            </a:effectRef>
            <a:fontRef idx="minor">
              <a:schemeClr val="tx1"/>
            </a:fontRef>
          </p:style>
        </p:cxnSp>
        <p:sp>
          <p:nvSpPr>
            <p:cNvPr id="18" name="TextBox 25"/>
            <p:cNvSpPr txBox="1"/>
            <p:nvPr/>
          </p:nvSpPr>
          <p:spPr>
            <a:xfrm>
              <a:off x="0" y="707"/>
              <a:ext cx="1056" cy="822"/>
            </a:xfrm>
            <a:prstGeom prst="rect">
              <a:avLst/>
            </a:prstGeom>
            <a:noFill/>
          </p:spPr>
          <p:txBody>
            <a:bodyPr wrap="square" rtlCol="0">
              <a:spAutoFit/>
            </a:bodyPr>
            <a:lstStyle/>
            <a:p>
              <a:pPr algn="dist"/>
              <a:r>
                <a:rPr lang="en-US" altLang="zh-CN" sz="2800" spc="-150" dirty="0">
                  <a:solidFill>
                    <a:schemeClr val="bg1"/>
                  </a:solidFill>
                  <a:latin typeface="汉仪雅酷黑简" panose="00020600040101010101" charset="-122"/>
                  <a:ea typeface="汉仪雅酷黑简" panose="00020600040101010101" charset="-122"/>
                  <a:cs typeface="汉仪旗黑-55简" panose="00020600040101010101" charset="-128"/>
                </a:rPr>
                <a:t>05</a:t>
              </a:r>
            </a:p>
          </p:txBody>
        </p:sp>
      </p:grpSp>
      <p:sp>
        <p:nvSpPr>
          <p:cNvPr id="27" name="文本框 35"/>
          <p:cNvSpPr txBox="1"/>
          <p:nvPr/>
        </p:nvSpPr>
        <p:spPr>
          <a:xfrm>
            <a:off x="162560" y="3348355"/>
            <a:ext cx="2639060" cy="460375"/>
          </a:xfrm>
          <a:prstGeom prst="rect">
            <a:avLst/>
          </a:prstGeom>
          <a:noFill/>
        </p:spPr>
        <p:txBody>
          <a:bodyPr wrap="square" rtlCol="0">
            <a:spAutoFit/>
          </a:bodyPr>
          <a:lstStyle/>
          <a:p>
            <a:pPr algn="l" defTabSz="1219200"/>
            <a:r>
              <a:rPr lang="en-US" altLang="zh-CN" sz="2400" kern="0" dirty="0">
                <a:solidFill>
                  <a:srgbClr val="D80000"/>
                </a:solidFill>
                <a:latin typeface="黑体" panose="02010609060101010101" charset="-122"/>
                <a:ea typeface="黑体" panose="02010609060101010101" charset="-122"/>
                <a:cs typeface="黑体" panose="02010609060101010101" charset="-122"/>
                <a:sym typeface="+mn-lt"/>
              </a:rPr>
              <a:t>1.</a:t>
            </a:r>
            <a:r>
              <a:rPr lang="zh-CN" altLang="en-US" sz="2400" kern="0" dirty="0">
                <a:solidFill>
                  <a:srgbClr val="D80000"/>
                </a:solidFill>
                <a:latin typeface="黑体" panose="02010609060101010101" charset="-122"/>
                <a:ea typeface="黑体" panose="02010609060101010101" charset="-122"/>
                <a:cs typeface="黑体" panose="02010609060101010101" charset="-122"/>
                <a:sym typeface="+mn-lt"/>
              </a:rPr>
              <a:t>简单的布局</a:t>
            </a:r>
          </a:p>
        </p:txBody>
      </p:sp>
      <p:sp>
        <p:nvSpPr>
          <p:cNvPr id="32" name="文本框_1"/>
          <p:cNvSpPr txBox="1"/>
          <p:nvPr/>
        </p:nvSpPr>
        <p:spPr>
          <a:xfrm>
            <a:off x="191770" y="3860800"/>
            <a:ext cx="2491105" cy="1193800"/>
          </a:xfrm>
          <a:prstGeom prst="rect">
            <a:avLst/>
          </a:prstGeom>
          <a:noFill/>
        </p:spPr>
        <p:txBody>
          <a:bodyPr lIns="91440" tIns="45720" rIns="91440" bIns="45720" anchor="t" anchorCtr="0"/>
          <a:lstStyle/>
          <a:p>
            <a:pPr>
              <a:lnSpc>
                <a:spcPct val="130000"/>
              </a:lnSpc>
            </a:pPr>
            <a:r>
              <a:rPr lang="zh-CN" altLang="zh-CN" sz="1800" kern="100" dirty="0">
                <a:effectLst/>
                <a:latin typeface="黑体" panose="02010609060101010101" charset="-122"/>
                <a:ea typeface="黑体" panose="02010609060101010101" charset="-122"/>
                <a:cs typeface="黑体" panose="02010609060101010101" charset="-122"/>
              </a:rPr>
              <a:t> 主页有简单而直观的布局，为不同的产品类型提供清晰的类别。</a:t>
            </a:r>
          </a:p>
          <a:p>
            <a:pPr algn="l">
              <a:lnSpc>
                <a:spcPct val="130000"/>
              </a:lnSpc>
              <a:spcBef>
                <a:spcPts val="0"/>
              </a:spcBef>
              <a:spcAft>
                <a:spcPts val="0"/>
              </a:spcAft>
            </a:pPr>
            <a:endParaRPr lang="en-US" altLang="zh-CN" sz="13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ea"/>
            </a:endParaRPr>
          </a:p>
        </p:txBody>
      </p:sp>
      <p:sp>
        <p:nvSpPr>
          <p:cNvPr id="2" name="任意多边形 1"/>
          <p:cNvSpPr/>
          <p:nvPr/>
        </p:nvSpPr>
        <p:spPr>
          <a:xfrm>
            <a:off x="343818" y="5004339"/>
            <a:ext cx="1944216" cy="711513"/>
          </a:xfrm>
          <a:custGeom>
            <a:avLst/>
            <a:gdLst>
              <a:gd name="connisteX0" fmla="*/ 0 w 2814320"/>
              <a:gd name="connsiteY0" fmla="*/ 0 h 635000"/>
              <a:gd name="connisteX1" fmla="*/ 2814320 w 2814320"/>
              <a:gd name="connsiteY1" fmla="*/ 0 h 635000"/>
              <a:gd name="connisteX2" fmla="*/ 2496185 w 2814320"/>
              <a:gd name="connsiteY2" fmla="*/ 635000 h 635000"/>
            </a:gdLst>
            <a:ahLst/>
            <a:cxnLst>
              <a:cxn ang="0">
                <a:pos x="connisteX0" y="connsiteY0"/>
              </a:cxn>
              <a:cxn ang="0">
                <a:pos x="connisteX1" y="connsiteY1"/>
              </a:cxn>
              <a:cxn ang="0">
                <a:pos x="connisteX2" y="connsiteY2"/>
              </a:cxn>
            </a:cxnLst>
            <a:rect l="l" t="t" r="r" b="b"/>
            <a:pathLst>
              <a:path w="2814320" h="635000">
                <a:moveTo>
                  <a:pt x="0" y="0"/>
                </a:moveTo>
                <a:lnTo>
                  <a:pt x="2814320" y="0"/>
                </a:lnTo>
                <a:lnTo>
                  <a:pt x="2496185" y="635000"/>
                </a:lnTo>
              </a:path>
            </a:pathLst>
          </a:custGeom>
          <a:noFill/>
          <a:ln w="12700">
            <a:solidFill>
              <a:srgbClr val="D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35"/>
          <p:cNvSpPr txBox="1"/>
          <p:nvPr/>
        </p:nvSpPr>
        <p:spPr>
          <a:xfrm>
            <a:off x="5368418" y="3747266"/>
            <a:ext cx="2173605" cy="460375"/>
          </a:xfrm>
          <a:prstGeom prst="rect">
            <a:avLst/>
          </a:prstGeom>
          <a:noFill/>
        </p:spPr>
        <p:txBody>
          <a:bodyPr wrap="square" rtlCol="0">
            <a:spAutoFit/>
          </a:bodyPr>
          <a:lstStyle/>
          <a:p>
            <a:pPr algn="l" defTabSz="1219200"/>
            <a:r>
              <a:rPr lang="en-US" altLang="zh-CN" sz="2400" kern="0" dirty="0">
                <a:solidFill>
                  <a:srgbClr val="D80000"/>
                </a:solidFill>
                <a:latin typeface="黑体" panose="02010609060101010101" charset="-122"/>
                <a:ea typeface="黑体" panose="02010609060101010101" charset="-122"/>
                <a:cs typeface="黑体" panose="02010609060101010101" charset="-122"/>
                <a:sym typeface="+mn-lt"/>
              </a:rPr>
              <a:t>3.</a:t>
            </a:r>
            <a:r>
              <a:rPr lang="zh-CN" altLang="en-US" sz="2400" kern="0" dirty="0">
                <a:solidFill>
                  <a:srgbClr val="D80000"/>
                </a:solidFill>
                <a:latin typeface="黑体" panose="02010609060101010101" charset="-122"/>
                <a:ea typeface="黑体" panose="02010609060101010101" charset="-122"/>
                <a:cs typeface="黑体" panose="02010609060101010101" charset="-122"/>
                <a:sym typeface="+mn-lt"/>
              </a:rPr>
              <a:t>视觉效果</a:t>
            </a:r>
          </a:p>
        </p:txBody>
      </p:sp>
      <p:sp>
        <p:nvSpPr>
          <p:cNvPr id="6" name="文本框_1"/>
          <p:cNvSpPr txBox="1"/>
          <p:nvPr/>
        </p:nvSpPr>
        <p:spPr>
          <a:xfrm>
            <a:off x="5167098" y="4131790"/>
            <a:ext cx="3032125" cy="1237902"/>
          </a:xfrm>
          <a:prstGeom prst="rect">
            <a:avLst/>
          </a:prstGeom>
          <a:noFill/>
        </p:spPr>
        <p:txBody>
          <a:bodyPr lIns="91440" tIns="45720" rIns="91440" bIns="45720" anchor="t" anchorCtr="0"/>
          <a:lstStyle/>
          <a:p>
            <a:pPr>
              <a:lnSpc>
                <a:spcPct val="130000"/>
              </a:lnSpc>
            </a:pPr>
            <a:r>
              <a:rPr lang="zh-CN" altLang="zh-CN" sz="1800" kern="100" dirty="0">
                <a:effectLst/>
                <a:latin typeface="黑体" panose="02010609060101010101" charset="-122"/>
                <a:ea typeface="黑体" panose="02010609060101010101" charset="-122"/>
                <a:cs typeface="黑体" panose="02010609060101010101" charset="-122"/>
              </a:rPr>
              <a:t> 京东使用高质量的视觉效果来展示其产品，包括大的产品图片和视频。</a:t>
            </a:r>
          </a:p>
          <a:p>
            <a:pPr algn="l">
              <a:lnSpc>
                <a:spcPct val="130000"/>
              </a:lnSpc>
              <a:spcBef>
                <a:spcPts val="0"/>
              </a:spcBef>
              <a:spcAft>
                <a:spcPts val="0"/>
              </a:spcAft>
            </a:pPr>
            <a:endParaRPr lang="en-US" altLang="zh-CN" sz="13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ea"/>
            </a:endParaRPr>
          </a:p>
        </p:txBody>
      </p:sp>
      <p:sp>
        <p:nvSpPr>
          <p:cNvPr id="7" name="文本框 35"/>
          <p:cNvSpPr txBox="1"/>
          <p:nvPr/>
        </p:nvSpPr>
        <p:spPr>
          <a:xfrm>
            <a:off x="8406123" y="2657701"/>
            <a:ext cx="2173605" cy="460375"/>
          </a:xfrm>
          <a:prstGeom prst="rect">
            <a:avLst/>
          </a:prstGeom>
          <a:noFill/>
        </p:spPr>
        <p:txBody>
          <a:bodyPr wrap="square" rtlCol="0">
            <a:spAutoFit/>
          </a:bodyPr>
          <a:lstStyle/>
          <a:p>
            <a:pPr algn="l" defTabSz="1219200"/>
            <a:r>
              <a:rPr lang="en-US" altLang="zh-CN" sz="2400" kern="0" dirty="0">
                <a:solidFill>
                  <a:srgbClr val="D80000"/>
                </a:solidFill>
                <a:latin typeface="黑体" panose="02010609060101010101" charset="-122"/>
                <a:ea typeface="黑体" panose="02010609060101010101" charset="-122"/>
                <a:cs typeface="黑体" panose="02010609060101010101" charset="-122"/>
                <a:sym typeface="+mn-lt"/>
              </a:rPr>
              <a:t>5.</a:t>
            </a:r>
            <a:r>
              <a:rPr lang="zh-CN" altLang="en-US" sz="2400" kern="0" dirty="0">
                <a:solidFill>
                  <a:srgbClr val="D80000"/>
                </a:solidFill>
                <a:latin typeface="黑体" panose="02010609060101010101" charset="-122"/>
                <a:ea typeface="黑体" panose="02010609060101010101" charset="-122"/>
                <a:cs typeface="黑体" panose="02010609060101010101" charset="-122"/>
                <a:sym typeface="+mn-lt"/>
              </a:rPr>
              <a:t>促销</a:t>
            </a:r>
          </a:p>
        </p:txBody>
      </p:sp>
      <p:sp>
        <p:nvSpPr>
          <p:cNvPr id="8" name="文本框_1"/>
          <p:cNvSpPr txBox="1"/>
          <p:nvPr/>
        </p:nvSpPr>
        <p:spPr>
          <a:xfrm>
            <a:off x="8381606" y="3178377"/>
            <a:ext cx="3032125" cy="1750695"/>
          </a:xfrm>
          <a:prstGeom prst="rect">
            <a:avLst/>
          </a:prstGeom>
          <a:noFill/>
        </p:spPr>
        <p:txBody>
          <a:bodyPr lIns="91440" tIns="45720" rIns="91440" bIns="45720" anchor="t" anchorCtr="0"/>
          <a:lstStyle/>
          <a:p>
            <a:pPr algn="l"/>
            <a:r>
              <a:rPr lang="zh-CN" altLang="zh-CN" sz="1800" kern="100" dirty="0">
                <a:effectLst/>
                <a:latin typeface="黑体" panose="02010609060101010101" charset="-122"/>
                <a:ea typeface="黑体" panose="02010609060101010101" charset="-122"/>
                <a:cs typeface="黑体" panose="02010609060101010101" charset="-122"/>
              </a:rPr>
              <a:t> 该网站突出显示促销和折扣，以鼓励客户购买。</a:t>
            </a:r>
          </a:p>
        </p:txBody>
      </p:sp>
      <p:sp>
        <p:nvSpPr>
          <p:cNvPr id="9" name="任意多边形 8"/>
          <p:cNvSpPr/>
          <p:nvPr/>
        </p:nvSpPr>
        <p:spPr>
          <a:xfrm>
            <a:off x="4919377" y="3716786"/>
            <a:ext cx="2110470" cy="1531185"/>
          </a:xfrm>
          <a:custGeom>
            <a:avLst/>
            <a:gdLst>
              <a:gd name="connisteX0" fmla="*/ 808355 w 3665855"/>
              <a:gd name="connsiteY0" fmla="*/ 0 h 2381250"/>
              <a:gd name="connisteX1" fmla="*/ 0 w 3665855"/>
              <a:gd name="connsiteY1" fmla="*/ 2381250 h 2381250"/>
              <a:gd name="connisteX2" fmla="*/ 3665855 w 3665855"/>
              <a:gd name="connsiteY2" fmla="*/ 2381250 h 2381250"/>
              <a:gd name="connisteX3" fmla="*/ 3665855 w 3665855"/>
              <a:gd name="connsiteY3" fmla="*/ 2352675 h 2381250"/>
            </a:gdLst>
            <a:ahLst/>
            <a:cxnLst>
              <a:cxn ang="0">
                <a:pos x="connisteX0" y="connsiteY0"/>
              </a:cxn>
              <a:cxn ang="0">
                <a:pos x="connisteX1" y="connsiteY1"/>
              </a:cxn>
              <a:cxn ang="0">
                <a:pos x="connisteX2" y="connsiteY2"/>
              </a:cxn>
              <a:cxn ang="0">
                <a:pos x="connisteX3" y="connsiteY3"/>
              </a:cxn>
            </a:cxnLst>
            <a:rect l="l" t="t" r="r" b="b"/>
            <a:pathLst>
              <a:path w="3665855" h="2381250">
                <a:moveTo>
                  <a:pt x="808355" y="0"/>
                </a:moveTo>
                <a:lnTo>
                  <a:pt x="0" y="2381250"/>
                </a:lnTo>
                <a:lnTo>
                  <a:pt x="3665855" y="2381250"/>
                </a:lnTo>
                <a:lnTo>
                  <a:pt x="3665855" y="2352675"/>
                </a:lnTo>
              </a:path>
            </a:pathLst>
          </a:custGeom>
          <a:noFill/>
          <a:ln w="12700">
            <a:solidFill>
              <a:srgbClr val="D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任意多边形 10"/>
          <p:cNvSpPr/>
          <p:nvPr/>
        </p:nvSpPr>
        <p:spPr>
          <a:xfrm>
            <a:off x="8223885" y="2574291"/>
            <a:ext cx="3088640" cy="1297426"/>
          </a:xfrm>
          <a:custGeom>
            <a:avLst/>
            <a:gdLst>
              <a:gd name="connisteX0" fmla="*/ 216535 w 3088640"/>
              <a:gd name="connsiteY0" fmla="*/ 0 h 2395855"/>
              <a:gd name="connisteX1" fmla="*/ 0 w 3088640"/>
              <a:gd name="connsiteY1" fmla="*/ 2395855 h 2395855"/>
              <a:gd name="connisteX2" fmla="*/ 3088640 w 3088640"/>
              <a:gd name="connsiteY2" fmla="*/ 2395855 h 2395855"/>
              <a:gd name="connisteX3" fmla="*/ 3088640 w 3088640"/>
              <a:gd name="connsiteY3" fmla="*/ 2381250 h 2395855"/>
            </a:gdLst>
            <a:ahLst/>
            <a:cxnLst>
              <a:cxn ang="0">
                <a:pos x="connisteX0" y="connsiteY0"/>
              </a:cxn>
              <a:cxn ang="0">
                <a:pos x="connisteX1" y="connsiteY1"/>
              </a:cxn>
              <a:cxn ang="0">
                <a:pos x="connisteX2" y="connsiteY2"/>
              </a:cxn>
              <a:cxn ang="0">
                <a:pos x="connisteX3" y="connsiteY3"/>
              </a:cxn>
            </a:cxnLst>
            <a:rect l="l" t="t" r="r" b="b"/>
            <a:pathLst>
              <a:path w="3088640" h="2395855">
                <a:moveTo>
                  <a:pt x="216535" y="0"/>
                </a:moveTo>
                <a:lnTo>
                  <a:pt x="0" y="2395855"/>
                </a:lnTo>
                <a:lnTo>
                  <a:pt x="3088640" y="2395855"/>
                </a:lnTo>
                <a:lnTo>
                  <a:pt x="3088640" y="2381250"/>
                </a:lnTo>
              </a:path>
            </a:pathLst>
          </a:custGeom>
          <a:noFill/>
          <a:ln w="12700">
            <a:solidFill>
              <a:srgbClr val="D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455092" y="2808613"/>
            <a:ext cx="423829" cy="423829"/>
            <a:chOff x="7047553" y="876512"/>
            <a:chExt cx="732280" cy="732280"/>
          </a:xfrm>
        </p:grpSpPr>
        <p:sp>
          <p:nvSpPr>
            <p:cNvPr id="14" name="椭圆 13"/>
            <p:cNvSpPr/>
            <p:nvPr/>
          </p:nvSpPr>
          <p:spPr>
            <a:xfrm>
              <a:off x="7047553" y="876512"/>
              <a:ext cx="732280" cy="732280"/>
            </a:xfrm>
            <a:prstGeom prst="ellipse">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15" name="椭圆 14"/>
            <p:cNvSpPr/>
            <p:nvPr/>
          </p:nvSpPr>
          <p:spPr>
            <a:xfrm>
              <a:off x="7230623" y="1059582"/>
              <a:ext cx="366140" cy="3661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grpSp>
      <p:grpSp>
        <p:nvGrpSpPr>
          <p:cNvPr id="19" name="组合 18"/>
          <p:cNvGrpSpPr/>
          <p:nvPr/>
        </p:nvGrpSpPr>
        <p:grpSpPr>
          <a:xfrm>
            <a:off x="3144407" y="5071506"/>
            <a:ext cx="423829" cy="423829"/>
            <a:chOff x="7047553" y="876512"/>
            <a:chExt cx="732280" cy="732280"/>
          </a:xfrm>
        </p:grpSpPr>
        <p:sp>
          <p:nvSpPr>
            <p:cNvPr id="20" name="椭圆 19"/>
            <p:cNvSpPr/>
            <p:nvPr/>
          </p:nvSpPr>
          <p:spPr>
            <a:xfrm>
              <a:off x="7047553" y="876512"/>
              <a:ext cx="732280" cy="732280"/>
            </a:xfrm>
            <a:prstGeom prst="ellipse">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21" name="椭圆 20"/>
            <p:cNvSpPr/>
            <p:nvPr/>
          </p:nvSpPr>
          <p:spPr>
            <a:xfrm>
              <a:off x="7230623" y="1059582"/>
              <a:ext cx="366140" cy="3661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grpSp>
      <p:sp>
        <p:nvSpPr>
          <p:cNvPr id="22" name="任意多边形 8"/>
          <p:cNvSpPr/>
          <p:nvPr/>
        </p:nvSpPr>
        <p:spPr>
          <a:xfrm>
            <a:off x="2934002" y="5419568"/>
            <a:ext cx="2110470" cy="1189585"/>
          </a:xfrm>
          <a:custGeom>
            <a:avLst/>
            <a:gdLst>
              <a:gd name="connisteX0" fmla="*/ 808355 w 3665855"/>
              <a:gd name="connsiteY0" fmla="*/ 0 h 2381250"/>
              <a:gd name="connisteX1" fmla="*/ 0 w 3665855"/>
              <a:gd name="connsiteY1" fmla="*/ 2381250 h 2381250"/>
              <a:gd name="connisteX2" fmla="*/ 3665855 w 3665855"/>
              <a:gd name="connsiteY2" fmla="*/ 2381250 h 2381250"/>
              <a:gd name="connisteX3" fmla="*/ 3665855 w 3665855"/>
              <a:gd name="connsiteY3" fmla="*/ 2352675 h 2381250"/>
            </a:gdLst>
            <a:ahLst/>
            <a:cxnLst>
              <a:cxn ang="0">
                <a:pos x="connisteX0" y="connsiteY0"/>
              </a:cxn>
              <a:cxn ang="0">
                <a:pos x="connisteX1" y="connsiteY1"/>
              </a:cxn>
              <a:cxn ang="0">
                <a:pos x="connisteX2" y="connsiteY2"/>
              </a:cxn>
              <a:cxn ang="0">
                <a:pos x="connisteX3" y="connsiteY3"/>
              </a:cxn>
            </a:cxnLst>
            <a:rect l="l" t="t" r="r" b="b"/>
            <a:pathLst>
              <a:path w="3665855" h="2381250">
                <a:moveTo>
                  <a:pt x="808355" y="0"/>
                </a:moveTo>
                <a:lnTo>
                  <a:pt x="0" y="2381250"/>
                </a:lnTo>
                <a:lnTo>
                  <a:pt x="3665855" y="2381250"/>
                </a:lnTo>
                <a:lnTo>
                  <a:pt x="3665855" y="2352675"/>
                </a:lnTo>
              </a:path>
            </a:pathLst>
          </a:custGeom>
          <a:noFill/>
          <a:ln w="12700">
            <a:solidFill>
              <a:srgbClr val="D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文本框 22"/>
          <p:cNvSpPr txBox="1"/>
          <p:nvPr/>
        </p:nvSpPr>
        <p:spPr>
          <a:xfrm>
            <a:off x="3215522" y="5442388"/>
            <a:ext cx="2789673" cy="1447165"/>
          </a:xfrm>
          <a:prstGeom prst="rect">
            <a:avLst/>
          </a:prstGeom>
          <a:noFill/>
        </p:spPr>
        <p:txBody>
          <a:bodyPr wrap="square" rtlCol="0">
            <a:spAutoFit/>
          </a:bodyPr>
          <a:lstStyle/>
          <a:p>
            <a:pPr>
              <a:lnSpc>
                <a:spcPct val="130000"/>
              </a:lnSpc>
            </a:pPr>
            <a:r>
              <a:rPr lang="zh-CN" altLang="zh-CN" kern="100" dirty="0">
                <a:latin typeface="黑体" panose="02010609060101010101" charset="-122"/>
                <a:ea typeface="黑体" panose="02010609060101010101" charset="-122"/>
                <a:cs typeface="黑体" panose="02010609060101010101" charset="-122"/>
              </a:rPr>
              <a:t> 该网站使用客户数据来个性化购物体验，例如根据过去的购买推荐产品。</a:t>
            </a:r>
          </a:p>
          <a:p>
            <a:endParaRPr lang="zh-CN" altLang="en-US" dirty="0">
              <a:latin typeface="黑体" panose="02010609060101010101" charset="-122"/>
              <a:ea typeface="黑体" panose="02010609060101010101" charset="-122"/>
              <a:cs typeface="黑体" panose="02010609060101010101" charset="-122"/>
            </a:endParaRPr>
          </a:p>
        </p:txBody>
      </p:sp>
      <p:sp>
        <p:nvSpPr>
          <p:cNvPr id="25" name="文本框 35"/>
          <p:cNvSpPr txBox="1"/>
          <p:nvPr/>
        </p:nvSpPr>
        <p:spPr>
          <a:xfrm>
            <a:off x="3506089" y="5071669"/>
            <a:ext cx="1618269" cy="460375"/>
          </a:xfrm>
          <a:prstGeom prst="rect">
            <a:avLst/>
          </a:prstGeom>
          <a:noFill/>
        </p:spPr>
        <p:txBody>
          <a:bodyPr wrap="square" rtlCol="0">
            <a:spAutoFit/>
          </a:bodyPr>
          <a:lstStyle/>
          <a:p>
            <a:pPr algn="l" defTabSz="1219200"/>
            <a:r>
              <a:rPr lang="en-US" altLang="zh-CN" sz="2400" kern="0" dirty="0">
                <a:solidFill>
                  <a:srgbClr val="D80000"/>
                </a:solidFill>
                <a:latin typeface="汉仪旗黑-55简" panose="00020600040101010101" charset="-128"/>
                <a:ea typeface="汉仪旗黑-55简" panose="00020600040101010101" charset="-128"/>
                <a:cs typeface="汉仪旗黑-55简" panose="00020600040101010101" charset="-128"/>
                <a:sym typeface="+mn-lt"/>
              </a:rPr>
              <a:t>2.</a:t>
            </a:r>
            <a:r>
              <a:rPr lang="zh-CN" altLang="en-US" sz="2400" kern="0" dirty="0">
                <a:solidFill>
                  <a:srgbClr val="D80000"/>
                </a:solidFill>
                <a:latin typeface="汉仪旗黑-55简" panose="00020600040101010101" charset="-128"/>
                <a:ea typeface="汉仪旗黑-55简" panose="00020600040101010101" charset="-128"/>
                <a:cs typeface="汉仪旗黑-55简" panose="00020600040101010101" charset="-128"/>
                <a:sym typeface="+mn-lt"/>
              </a:rPr>
              <a:t>个性化</a:t>
            </a:r>
          </a:p>
        </p:txBody>
      </p:sp>
      <p:sp>
        <p:nvSpPr>
          <p:cNvPr id="26" name="任意多边形 1"/>
          <p:cNvSpPr/>
          <p:nvPr/>
        </p:nvSpPr>
        <p:spPr>
          <a:xfrm>
            <a:off x="5022939" y="2533140"/>
            <a:ext cx="1944216" cy="404904"/>
          </a:xfrm>
          <a:custGeom>
            <a:avLst/>
            <a:gdLst>
              <a:gd name="connisteX0" fmla="*/ 0 w 2814320"/>
              <a:gd name="connsiteY0" fmla="*/ 0 h 635000"/>
              <a:gd name="connisteX1" fmla="*/ 2814320 w 2814320"/>
              <a:gd name="connsiteY1" fmla="*/ 0 h 635000"/>
              <a:gd name="connisteX2" fmla="*/ 2496185 w 2814320"/>
              <a:gd name="connsiteY2" fmla="*/ 635000 h 635000"/>
            </a:gdLst>
            <a:ahLst/>
            <a:cxnLst>
              <a:cxn ang="0">
                <a:pos x="connisteX0" y="connsiteY0"/>
              </a:cxn>
              <a:cxn ang="0">
                <a:pos x="connisteX1" y="connsiteY1"/>
              </a:cxn>
              <a:cxn ang="0">
                <a:pos x="connisteX2" y="connsiteY2"/>
              </a:cxn>
            </a:cxnLst>
            <a:rect l="l" t="t" r="r" b="b"/>
            <a:pathLst>
              <a:path w="2814320" h="635000">
                <a:moveTo>
                  <a:pt x="0" y="0"/>
                </a:moveTo>
                <a:lnTo>
                  <a:pt x="2814320" y="0"/>
                </a:lnTo>
                <a:lnTo>
                  <a:pt x="2496185" y="635000"/>
                </a:lnTo>
              </a:path>
            </a:pathLst>
          </a:custGeom>
          <a:noFill/>
          <a:ln w="12700">
            <a:solidFill>
              <a:srgbClr val="D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4950763" y="1551977"/>
            <a:ext cx="3197221" cy="1198880"/>
          </a:xfrm>
          <a:prstGeom prst="rect">
            <a:avLst/>
          </a:prstGeom>
          <a:noFill/>
        </p:spPr>
        <p:txBody>
          <a:bodyPr wrap="square" rtlCol="0">
            <a:spAutoFit/>
          </a:bodyPr>
          <a:lstStyle/>
          <a:p>
            <a:r>
              <a:rPr lang="zh-CN" altLang="zh-CN" sz="1800" kern="100" dirty="0">
                <a:effectLst/>
                <a:latin typeface="黑体" panose="02010609060101010101" charset="-122"/>
                <a:ea typeface="黑体" panose="02010609060101010101" charset="-122"/>
                <a:cs typeface="Times New Roman" panose="02020603050405020304" pitchFamily="18" charset="0"/>
              </a:rPr>
              <a:t>京东的网站针对移动设备进行了优化，具有适应不同屏幕大小的响应式设计。</a:t>
            </a:r>
          </a:p>
          <a:p>
            <a:endParaRPr lang="zh-CN" altLang="en-US" dirty="0">
              <a:latin typeface="黑体" panose="02010609060101010101" charset="-122"/>
              <a:ea typeface="黑体" panose="02010609060101010101" charset="-122"/>
            </a:endParaRPr>
          </a:p>
        </p:txBody>
      </p:sp>
      <p:sp>
        <p:nvSpPr>
          <p:cNvPr id="29" name="文本框 35"/>
          <p:cNvSpPr txBox="1"/>
          <p:nvPr/>
        </p:nvSpPr>
        <p:spPr>
          <a:xfrm>
            <a:off x="4950763" y="1116376"/>
            <a:ext cx="2173605" cy="460375"/>
          </a:xfrm>
          <a:prstGeom prst="rect">
            <a:avLst/>
          </a:prstGeom>
          <a:noFill/>
        </p:spPr>
        <p:txBody>
          <a:bodyPr wrap="square" rtlCol="0">
            <a:spAutoFit/>
          </a:bodyPr>
          <a:lstStyle/>
          <a:p>
            <a:pPr algn="l" defTabSz="1219200"/>
            <a:r>
              <a:rPr lang="en-US" altLang="zh-CN" sz="2400" kern="0" dirty="0">
                <a:solidFill>
                  <a:srgbClr val="D80000"/>
                </a:solidFill>
                <a:latin typeface="黑体" panose="02010609060101010101" charset="-122"/>
                <a:ea typeface="黑体" panose="02010609060101010101" charset="-122"/>
                <a:cs typeface="汉仪旗黑-55简" panose="00020600040101010101" charset="-128"/>
                <a:sym typeface="+mn-lt"/>
              </a:rPr>
              <a:t>4.</a:t>
            </a:r>
            <a:r>
              <a:rPr lang="zh-CN" altLang="en-US" sz="2400" kern="0" dirty="0">
                <a:solidFill>
                  <a:srgbClr val="D80000"/>
                </a:solidFill>
                <a:latin typeface="黑体" panose="02010609060101010101" charset="-122"/>
                <a:ea typeface="黑体" panose="02010609060101010101" charset="-122"/>
                <a:cs typeface="汉仪旗黑-55简" panose="00020600040101010101" charset="-128"/>
                <a:sym typeface="+mn-lt"/>
              </a:rPr>
              <a:t>移动优化</a:t>
            </a:r>
          </a:p>
        </p:txBody>
      </p:sp>
      <p:sp>
        <p:nvSpPr>
          <p:cNvPr id="33" name="文本框 35"/>
          <p:cNvSpPr txBox="1"/>
          <p:nvPr/>
        </p:nvSpPr>
        <p:spPr>
          <a:xfrm>
            <a:off x="335280" y="1518285"/>
            <a:ext cx="4211955" cy="1014730"/>
          </a:xfrm>
          <a:prstGeom prst="rect">
            <a:avLst/>
          </a:prstGeom>
          <a:noFill/>
        </p:spPr>
        <p:txBody>
          <a:bodyPr wrap="square" rtlCol="0">
            <a:spAutoFit/>
          </a:bodyPr>
          <a:lstStyle/>
          <a:p>
            <a:pPr defTabSz="1219200"/>
            <a:r>
              <a:rPr lang="zh-CN" altLang="zh-CN" sz="2000" b="1" kern="100" dirty="0">
                <a:solidFill>
                  <a:schemeClr val="bg1"/>
                </a:solidFill>
                <a:effectLst/>
                <a:latin typeface="黑体" panose="02010609060101010101" charset="-122"/>
                <a:ea typeface="黑体" panose="02010609060101010101" charset="-122"/>
                <a:cs typeface="Times New Roman" panose="02020603050405020304" pitchFamily="18" charset="0"/>
              </a:rPr>
              <a:t>京东的网页设计风格简洁、现代、易于导航。一些关键设计元素包括：</a:t>
            </a:r>
          </a:p>
          <a:p>
            <a:pPr algn="l" defTabSz="1219200"/>
            <a:endParaRPr lang="zh-CN" altLang="zh-CN" sz="2000" b="1" kern="100" dirty="0">
              <a:solidFill>
                <a:schemeClr val="bg1"/>
              </a:solidFill>
              <a:effectLst/>
              <a:latin typeface="黑体" panose="02010609060101010101" charset="-122"/>
              <a:ea typeface="黑体" panose="02010609060101010101" charset="-122"/>
              <a:cs typeface="Times New Roman" panose="02020603050405020304" pitchFamily="18" charset="0"/>
              <a:sym typeface="+mn-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5"/>
          <p:cNvSpPr txBox="1"/>
          <p:nvPr/>
        </p:nvSpPr>
        <p:spPr>
          <a:xfrm>
            <a:off x="891218" y="328459"/>
            <a:ext cx="6860966" cy="677108"/>
          </a:xfrm>
          <a:prstGeom prst="rect">
            <a:avLst/>
          </a:prstGeom>
          <a:noFill/>
        </p:spPr>
        <p:txBody>
          <a:bodyPr wrap="square" rtlCol="0">
            <a:spAutoFit/>
          </a:bodyPr>
          <a:lstStyle/>
          <a:p>
            <a:pPr algn="l"/>
            <a:r>
              <a:rPr lang="zh-CN" altLang="en-US" sz="3800" spc="-150" dirty="0">
                <a:solidFill>
                  <a:srgbClr val="DA0000"/>
                </a:solidFill>
                <a:latin typeface="汉仪雅酷黑简" panose="00020600040101010101" charset="-122"/>
                <a:ea typeface="汉仪雅酷黑简" panose="00020600040101010101" charset="-122"/>
                <a:cs typeface="汉仪旗黑-55简" panose="00020600040101010101" charset="-128"/>
              </a:rPr>
              <a:t>京东商品购买过程（手机</a:t>
            </a:r>
            <a:r>
              <a:rPr lang="en-US" altLang="zh-CN" sz="3800" spc="-150" dirty="0">
                <a:solidFill>
                  <a:srgbClr val="DA0000"/>
                </a:solidFill>
                <a:latin typeface="汉仪雅酷黑简" panose="00020600040101010101" charset="-122"/>
                <a:ea typeface="汉仪雅酷黑简" panose="00020600040101010101" charset="-122"/>
                <a:cs typeface="汉仪旗黑-55简" panose="00020600040101010101" charset="-128"/>
              </a:rPr>
              <a:t>APP</a:t>
            </a:r>
            <a:r>
              <a:rPr lang="zh-CN" altLang="en-US" sz="3800" spc="-150" dirty="0">
                <a:solidFill>
                  <a:srgbClr val="DA0000"/>
                </a:solidFill>
                <a:latin typeface="汉仪雅酷黑简" panose="00020600040101010101" charset="-122"/>
                <a:ea typeface="汉仪雅酷黑简" panose="00020600040101010101" charset="-122"/>
                <a:cs typeface="汉仪旗黑-55简" panose="00020600040101010101" charset="-128"/>
              </a:rPr>
              <a:t>）</a:t>
            </a:r>
          </a:p>
        </p:txBody>
      </p:sp>
      <p:grpSp>
        <p:nvGrpSpPr>
          <p:cNvPr id="4" name="组合 3"/>
          <p:cNvGrpSpPr/>
          <p:nvPr/>
        </p:nvGrpSpPr>
        <p:grpSpPr>
          <a:xfrm>
            <a:off x="0" y="307340"/>
            <a:ext cx="12192000" cy="753110"/>
            <a:chOff x="0" y="484"/>
            <a:chExt cx="19200" cy="1186"/>
          </a:xfrm>
        </p:grpSpPr>
        <p:sp>
          <p:nvSpPr>
            <p:cNvPr id="10" name="任意多边形 30"/>
            <p:cNvSpPr/>
            <p:nvPr/>
          </p:nvSpPr>
          <p:spPr>
            <a:xfrm>
              <a:off x="907" y="484"/>
              <a:ext cx="467" cy="154"/>
            </a:xfrm>
            <a:custGeom>
              <a:avLst/>
              <a:gdLst>
                <a:gd name="connsiteX0" fmla="*/ 0 w 1799"/>
                <a:gd name="connsiteY0" fmla="*/ 784 h 784"/>
                <a:gd name="connsiteX1" fmla="*/ 1799 w 1799"/>
                <a:gd name="connsiteY1" fmla="*/ 779 h 784"/>
                <a:gd name="connsiteX2" fmla="*/ 288 w 1799"/>
                <a:gd name="connsiteY2" fmla="*/ 0 h 784"/>
                <a:gd name="connsiteX3" fmla="*/ 0 w 1799"/>
                <a:gd name="connsiteY3" fmla="*/ 784 h 784"/>
              </a:gdLst>
              <a:ahLst/>
              <a:cxnLst>
                <a:cxn ang="0">
                  <a:pos x="connsiteX0" y="connsiteY0"/>
                </a:cxn>
                <a:cxn ang="0">
                  <a:pos x="connsiteX1" y="connsiteY1"/>
                </a:cxn>
                <a:cxn ang="0">
                  <a:pos x="connsiteX2" y="connsiteY2"/>
                </a:cxn>
                <a:cxn ang="0">
                  <a:pos x="connsiteX3" y="connsiteY3"/>
                </a:cxn>
              </a:cxnLst>
              <a:rect l="l" t="t" r="r" b="b"/>
              <a:pathLst>
                <a:path w="1799" h="784">
                  <a:moveTo>
                    <a:pt x="0" y="784"/>
                  </a:moveTo>
                  <a:lnTo>
                    <a:pt x="1799" y="779"/>
                  </a:lnTo>
                  <a:lnTo>
                    <a:pt x="288" y="0"/>
                  </a:lnTo>
                  <a:lnTo>
                    <a:pt x="0" y="784"/>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任意多边形 29"/>
            <p:cNvSpPr/>
            <p:nvPr/>
          </p:nvSpPr>
          <p:spPr>
            <a:xfrm>
              <a:off x="0" y="638"/>
              <a:ext cx="1374" cy="1032"/>
            </a:xfrm>
            <a:custGeom>
              <a:avLst/>
              <a:gdLst>
                <a:gd name="connsiteX0" fmla="*/ 0 w 5290"/>
                <a:gd name="connsiteY0" fmla="*/ 0 h 5256"/>
                <a:gd name="connsiteX1" fmla="*/ 5290 w 5290"/>
                <a:gd name="connsiteY1" fmla="*/ 0 h 5256"/>
                <a:gd name="connsiteX2" fmla="*/ 3485 w 5290"/>
                <a:gd name="connsiteY2" fmla="*/ 5256 h 5256"/>
                <a:gd name="connsiteX3" fmla="*/ 0 w 5290"/>
                <a:gd name="connsiteY3" fmla="*/ 5256 h 5256"/>
                <a:gd name="connsiteX4" fmla="*/ 0 w 5290"/>
                <a:gd name="connsiteY4" fmla="*/ 0 h 5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 h="5256">
                  <a:moveTo>
                    <a:pt x="0" y="0"/>
                  </a:moveTo>
                  <a:lnTo>
                    <a:pt x="5290" y="0"/>
                  </a:lnTo>
                  <a:lnTo>
                    <a:pt x="3485" y="5256"/>
                  </a:lnTo>
                  <a:lnTo>
                    <a:pt x="0" y="5256"/>
                  </a:lnTo>
                  <a:lnTo>
                    <a:pt x="0" y="0"/>
                  </a:lnTo>
                  <a:close/>
                </a:path>
              </a:pathLst>
            </a:cu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直接连接符 16"/>
            <p:cNvCxnSpPr/>
            <p:nvPr/>
          </p:nvCxnSpPr>
          <p:spPr>
            <a:xfrm>
              <a:off x="1131" y="1670"/>
              <a:ext cx="18069" cy="0"/>
            </a:xfrm>
            <a:prstGeom prst="line">
              <a:avLst/>
            </a:prstGeom>
            <a:ln w="12700">
              <a:solidFill>
                <a:srgbClr val="DA0000"/>
              </a:solidFill>
            </a:ln>
          </p:spPr>
          <p:style>
            <a:lnRef idx="1">
              <a:schemeClr val="accent1"/>
            </a:lnRef>
            <a:fillRef idx="0">
              <a:schemeClr val="accent1"/>
            </a:fillRef>
            <a:effectRef idx="0">
              <a:schemeClr val="accent1"/>
            </a:effectRef>
            <a:fontRef idx="minor">
              <a:schemeClr val="tx1"/>
            </a:fontRef>
          </p:style>
        </p:cxnSp>
        <p:sp>
          <p:nvSpPr>
            <p:cNvPr id="18" name="TextBox 25"/>
            <p:cNvSpPr txBox="1"/>
            <p:nvPr/>
          </p:nvSpPr>
          <p:spPr>
            <a:xfrm>
              <a:off x="0" y="707"/>
              <a:ext cx="1056" cy="822"/>
            </a:xfrm>
            <a:prstGeom prst="rect">
              <a:avLst/>
            </a:prstGeom>
            <a:noFill/>
          </p:spPr>
          <p:txBody>
            <a:bodyPr wrap="square" rtlCol="0">
              <a:spAutoFit/>
            </a:bodyPr>
            <a:lstStyle/>
            <a:p>
              <a:pPr algn="dist"/>
              <a:r>
                <a:rPr lang="en-US" altLang="zh-CN" sz="2800" spc="-150" dirty="0">
                  <a:solidFill>
                    <a:schemeClr val="bg1"/>
                  </a:solidFill>
                  <a:latin typeface="汉仪雅酷黑简" panose="00020600040101010101" charset="-122"/>
                  <a:ea typeface="汉仪雅酷黑简" panose="00020600040101010101" charset="-122"/>
                  <a:cs typeface="汉仪旗黑-55简" panose="00020600040101010101" charset="-128"/>
                </a:rPr>
                <a:t>06</a:t>
              </a:r>
            </a:p>
          </p:txBody>
        </p:sp>
      </p:grpSp>
      <p:pic>
        <p:nvPicPr>
          <p:cNvPr id="14" name="图片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36245" y="1484784"/>
            <a:ext cx="2441776" cy="5284250"/>
          </a:xfrm>
          <a:prstGeom prst="rect">
            <a:avLst/>
          </a:prstGeom>
        </p:spPr>
      </p:pic>
      <p:pic>
        <p:nvPicPr>
          <p:cNvPr id="20" name="图片 1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19736" y="1319836"/>
            <a:ext cx="2592288" cy="5284254"/>
          </a:xfrm>
          <a:prstGeom prst="rect">
            <a:avLst/>
          </a:prstGeom>
        </p:spPr>
      </p:pic>
      <p:pic>
        <p:nvPicPr>
          <p:cNvPr id="22" name="图片 2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36160" y="1304816"/>
            <a:ext cx="2592288" cy="528424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5"/>
          <p:cNvSpPr txBox="1"/>
          <p:nvPr/>
        </p:nvSpPr>
        <p:spPr>
          <a:xfrm>
            <a:off x="891218" y="328459"/>
            <a:ext cx="6860966" cy="677108"/>
          </a:xfrm>
          <a:prstGeom prst="rect">
            <a:avLst/>
          </a:prstGeom>
          <a:noFill/>
        </p:spPr>
        <p:txBody>
          <a:bodyPr wrap="square" rtlCol="0">
            <a:spAutoFit/>
          </a:bodyPr>
          <a:lstStyle/>
          <a:p>
            <a:pPr algn="l"/>
            <a:r>
              <a:rPr lang="zh-CN" altLang="en-US" sz="3800" spc="-150" dirty="0">
                <a:solidFill>
                  <a:srgbClr val="DA0000"/>
                </a:solidFill>
                <a:latin typeface="汉仪雅酷黑简" panose="00020600040101010101" charset="-122"/>
                <a:ea typeface="汉仪雅酷黑简" panose="00020600040101010101" charset="-122"/>
                <a:cs typeface="汉仪旗黑-55简" panose="00020600040101010101" charset="-128"/>
              </a:rPr>
              <a:t>京东商品购买过程（手机</a:t>
            </a:r>
            <a:r>
              <a:rPr lang="en-US" altLang="zh-CN" sz="3800" spc="-150" dirty="0">
                <a:solidFill>
                  <a:srgbClr val="DA0000"/>
                </a:solidFill>
                <a:latin typeface="汉仪雅酷黑简" panose="00020600040101010101" charset="-122"/>
                <a:ea typeface="汉仪雅酷黑简" panose="00020600040101010101" charset="-122"/>
                <a:cs typeface="汉仪旗黑-55简" panose="00020600040101010101" charset="-128"/>
              </a:rPr>
              <a:t>APP</a:t>
            </a:r>
            <a:r>
              <a:rPr lang="zh-CN" altLang="en-US" sz="3800" spc="-150" dirty="0">
                <a:solidFill>
                  <a:srgbClr val="DA0000"/>
                </a:solidFill>
                <a:latin typeface="汉仪雅酷黑简" panose="00020600040101010101" charset="-122"/>
                <a:ea typeface="汉仪雅酷黑简" panose="00020600040101010101" charset="-122"/>
                <a:cs typeface="汉仪旗黑-55简" panose="00020600040101010101" charset="-128"/>
              </a:rPr>
              <a:t>）</a:t>
            </a:r>
          </a:p>
        </p:txBody>
      </p:sp>
      <p:grpSp>
        <p:nvGrpSpPr>
          <p:cNvPr id="4" name="组合 3"/>
          <p:cNvGrpSpPr/>
          <p:nvPr/>
        </p:nvGrpSpPr>
        <p:grpSpPr>
          <a:xfrm>
            <a:off x="0" y="307340"/>
            <a:ext cx="12192000" cy="753110"/>
            <a:chOff x="0" y="484"/>
            <a:chExt cx="19200" cy="1186"/>
          </a:xfrm>
        </p:grpSpPr>
        <p:sp>
          <p:nvSpPr>
            <p:cNvPr id="10" name="任意多边形 30"/>
            <p:cNvSpPr/>
            <p:nvPr/>
          </p:nvSpPr>
          <p:spPr>
            <a:xfrm>
              <a:off x="907" y="484"/>
              <a:ext cx="467" cy="154"/>
            </a:xfrm>
            <a:custGeom>
              <a:avLst/>
              <a:gdLst>
                <a:gd name="connsiteX0" fmla="*/ 0 w 1799"/>
                <a:gd name="connsiteY0" fmla="*/ 784 h 784"/>
                <a:gd name="connsiteX1" fmla="*/ 1799 w 1799"/>
                <a:gd name="connsiteY1" fmla="*/ 779 h 784"/>
                <a:gd name="connsiteX2" fmla="*/ 288 w 1799"/>
                <a:gd name="connsiteY2" fmla="*/ 0 h 784"/>
                <a:gd name="connsiteX3" fmla="*/ 0 w 1799"/>
                <a:gd name="connsiteY3" fmla="*/ 784 h 784"/>
              </a:gdLst>
              <a:ahLst/>
              <a:cxnLst>
                <a:cxn ang="0">
                  <a:pos x="connsiteX0" y="connsiteY0"/>
                </a:cxn>
                <a:cxn ang="0">
                  <a:pos x="connsiteX1" y="connsiteY1"/>
                </a:cxn>
                <a:cxn ang="0">
                  <a:pos x="connsiteX2" y="connsiteY2"/>
                </a:cxn>
                <a:cxn ang="0">
                  <a:pos x="connsiteX3" y="connsiteY3"/>
                </a:cxn>
              </a:cxnLst>
              <a:rect l="l" t="t" r="r" b="b"/>
              <a:pathLst>
                <a:path w="1799" h="784">
                  <a:moveTo>
                    <a:pt x="0" y="784"/>
                  </a:moveTo>
                  <a:lnTo>
                    <a:pt x="1799" y="779"/>
                  </a:lnTo>
                  <a:lnTo>
                    <a:pt x="288" y="0"/>
                  </a:lnTo>
                  <a:lnTo>
                    <a:pt x="0" y="784"/>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任意多边形 29"/>
            <p:cNvSpPr/>
            <p:nvPr/>
          </p:nvSpPr>
          <p:spPr>
            <a:xfrm>
              <a:off x="0" y="638"/>
              <a:ext cx="1374" cy="1032"/>
            </a:xfrm>
            <a:custGeom>
              <a:avLst/>
              <a:gdLst>
                <a:gd name="connsiteX0" fmla="*/ 0 w 5290"/>
                <a:gd name="connsiteY0" fmla="*/ 0 h 5256"/>
                <a:gd name="connsiteX1" fmla="*/ 5290 w 5290"/>
                <a:gd name="connsiteY1" fmla="*/ 0 h 5256"/>
                <a:gd name="connsiteX2" fmla="*/ 3485 w 5290"/>
                <a:gd name="connsiteY2" fmla="*/ 5256 h 5256"/>
                <a:gd name="connsiteX3" fmla="*/ 0 w 5290"/>
                <a:gd name="connsiteY3" fmla="*/ 5256 h 5256"/>
                <a:gd name="connsiteX4" fmla="*/ 0 w 5290"/>
                <a:gd name="connsiteY4" fmla="*/ 0 h 5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 h="5256">
                  <a:moveTo>
                    <a:pt x="0" y="0"/>
                  </a:moveTo>
                  <a:lnTo>
                    <a:pt x="5290" y="0"/>
                  </a:lnTo>
                  <a:lnTo>
                    <a:pt x="3485" y="5256"/>
                  </a:lnTo>
                  <a:lnTo>
                    <a:pt x="0" y="5256"/>
                  </a:lnTo>
                  <a:lnTo>
                    <a:pt x="0" y="0"/>
                  </a:lnTo>
                  <a:close/>
                </a:path>
              </a:pathLst>
            </a:cu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直接连接符 16"/>
            <p:cNvCxnSpPr/>
            <p:nvPr/>
          </p:nvCxnSpPr>
          <p:spPr>
            <a:xfrm>
              <a:off x="1131" y="1670"/>
              <a:ext cx="18069" cy="0"/>
            </a:xfrm>
            <a:prstGeom prst="line">
              <a:avLst/>
            </a:prstGeom>
            <a:ln w="12700">
              <a:solidFill>
                <a:srgbClr val="DA0000"/>
              </a:solidFill>
            </a:ln>
          </p:spPr>
          <p:style>
            <a:lnRef idx="1">
              <a:schemeClr val="accent1"/>
            </a:lnRef>
            <a:fillRef idx="0">
              <a:schemeClr val="accent1"/>
            </a:fillRef>
            <a:effectRef idx="0">
              <a:schemeClr val="accent1"/>
            </a:effectRef>
            <a:fontRef idx="minor">
              <a:schemeClr val="tx1"/>
            </a:fontRef>
          </p:style>
        </p:cxnSp>
        <p:sp>
          <p:nvSpPr>
            <p:cNvPr id="18" name="TextBox 25"/>
            <p:cNvSpPr txBox="1"/>
            <p:nvPr/>
          </p:nvSpPr>
          <p:spPr>
            <a:xfrm>
              <a:off x="0" y="707"/>
              <a:ext cx="1056" cy="822"/>
            </a:xfrm>
            <a:prstGeom prst="rect">
              <a:avLst/>
            </a:prstGeom>
            <a:noFill/>
          </p:spPr>
          <p:txBody>
            <a:bodyPr wrap="square" rtlCol="0">
              <a:spAutoFit/>
            </a:bodyPr>
            <a:lstStyle/>
            <a:p>
              <a:pPr algn="dist"/>
              <a:r>
                <a:rPr lang="en-US" altLang="zh-CN" sz="2800" spc="-150" dirty="0">
                  <a:solidFill>
                    <a:schemeClr val="bg1"/>
                  </a:solidFill>
                  <a:latin typeface="汉仪雅酷黑简" panose="00020600040101010101" charset="-122"/>
                  <a:ea typeface="汉仪雅酷黑简" panose="00020600040101010101" charset="-122"/>
                  <a:cs typeface="汉仪旗黑-55简" panose="00020600040101010101" charset="-128"/>
                </a:rPr>
                <a:t>06</a:t>
              </a:r>
            </a:p>
          </p:txBody>
        </p:sp>
      </p:grpSp>
      <p:pic>
        <p:nvPicPr>
          <p:cNvPr id="5" name="图片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5945" y="1268761"/>
            <a:ext cx="2495719" cy="5400992"/>
          </a:xfrm>
          <a:prstGeom prst="rect">
            <a:avLst/>
          </a:prstGeom>
        </p:spPr>
      </p:pic>
      <p:pic>
        <p:nvPicPr>
          <p:cNvPr id="7" name="图片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39816" y="1268761"/>
            <a:ext cx="2664744" cy="5260779"/>
          </a:xfrm>
          <a:prstGeom prst="rect">
            <a:avLst/>
          </a:prstGeom>
        </p:spPr>
      </p:pic>
      <p:pic>
        <p:nvPicPr>
          <p:cNvPr id="9" name="图片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76320" y="1275132"/>
            <a:ext cx="2495719" cy="53979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5"/>
          <p:cNvSpPr txBox="1"/>
          <p:nvPr/>
        </p:nvSpPr>
        <p:spPr>
          <a:xfrm>
            <a:off x="891218" y="328459"/>
            <a:ext cx="6860966" cy="677108"/>
          </a:xfrm>
          <a:prstGeom prst="rect">
            <a:avLst/>
          </a:prstGeom>
          <a:noFill/>
        </p:spPr>
        <p:txBody>
          <a:bodyPr wrap="square" rtlCol="0">
            <a:spAutoFit/>
          </a:bodyPr>
          <a:lstStyle/>
          <a:p>
            <a:pPr algn="l"/>
            <a:r>
              <a:rPr lang="zh-CN" altLang="en-US" sz="3800" spc="-150" dirty="0">
                <a:solidFill>
                  <a:srgbClr val="DA0000"/>
                </a:solidFill>
                <a:latin typeface="汉仪雅酷黑简" panose="00020600040101010101" charset="-122"/>
                <a:ea typeface="汉仪雅酷黑简" panose="00020600040101010101" charset="-122"/>
                <a:cs typeface="汉仪旗黑-55简" panose="00020600040101010101" charset="-128"/>
              </a:rPr>
              <a:t>京东商品购买过程（手机</a:t>
            </a:r>
            <a:r>
              <a:rPr lang="en-US" altLang="zh-CN" sz="3800" spc="-150" dirty="0">
                <a:solidFill>
                  <a:srgbClr val="DA0000"/>
                </a:solidFill>
                <a:latin typeface="汉仪雅酷黑简" panose="00020600040101010101" charset="-122"/>
                <a:ea typeface="汉仪雅酷黑简" panose="00020600040101010101" charset="-122"/>
                <a:cs typeface="汉仪旗黑-55简" panose="00020600040101010101" charset="-128"/>
              </a:rPr>
              <a:t>APP</a:t>
            </a:r>
            <a:r>
              <a:rPr lang="zh-CN" altLang="en-US" sz="3800" spc="-150" dirty="0">
                <a:solidFill>
                  <a:srgbClr val="DA0000"/>
                </a:solidFill>
                <a:latin typeface="汉仪雅酷黑简" panose="00020600040101010101" charset="-122"/>
                <a:ea typeface="汉仪雅酷黑简" panose="00020600040101010101" charset="-122"/>
                <a:cs typeface="汉仪旗黑-55简" panose="00020600040101010101" charset="-128"/>
              </a:rPr>
              <a:t>）</a:t>
            </a:r>
          </a:p>
        </p:txBody>
      </p:sp>
      <p:grpSp>
        <p:nvGrpSpPr>
          <p:cNvPr id="4" name="组合 3"/>
          <p:cNvGrpSpPr/>
          <p:nvPr/>
        </p:nvGrpSpPr>
        <p:grpSpPr>
          <a:xfrm>
            <a:off x="0" y="307340"/>
            <a:ext cx="12192000" cy="753110"/>
            <a:chOff x="0" y="484"/>
            <a:chExt cx="19200" cy="1186"/>
          </a:xfrm>
        </p:grpSpPr>
        <p:sp>
          <p:nvSpPr>
            <p:cNvPr id="10" name="任意多边形 30"/>
            <p:cNvSpPr/>
            <p:nvPr/>
          </p:nvSpPr>
          <p:spPr>
            <a:xfrm>
              <a:off x="907" y="484"/>
              <a:ext cx="467" cy="154"/>
            </a:xfrm>
            <a:custGeom>
              <a:avLst/>
              <a:gdLst>
                <a:gd name="connsiteX0" fmla="*/ 0 w 1799"/>
                <a:gd name="connsiteY0" fmla="*/ 784 h 784"/>
                <a:gd name="connsiteX1" fmla="*/ 1799 w 1799"/>
                <a:gd name="connsiteY1" fmla="*/ 779 h 784"/>
                <a:gd name="connsiteX2" fmla="*/ 288 w 1799"/>
                <a:gd name="connsiteY2" fmla="*/ 0 h 784"/>
                <a:gd name="connsiteX3" fmla="*/ 0 w 1799"/>
                <a:gd name="connsiteY3" fmla="*/ 784 h 784"/>
              </a:gdLst>
              <a:ahLst/>
              <a:cxnLst>
                <a:cxn ang="0">
                  <a:pos x="connsiteX0" y="connsiteY0"/>
                </a:cxn>
                <a:cxn ang="0">
                  <a:pos x="connsiteX1" y="connsiteY1"/>
                </a:cxn>
                <a:cxn ang="0">
                  <a:pos x="connsiteX2" y="connsiteY2"/>
                </a:cxn>
                <a:cxn ang="0">
                  <a:pos x="connsiteX3" y="connsiteY3"/>
                </a:cxn>
              </a:cxnLst>
              <a:rect l="l" t="t" r="r" b="b"/>
              <a:pathLst>
                <a:path w="1799" h="784">
                  <a:moveTo>
                    <a:pt x="0" y="784"/>
                  </a:moveTo>
                  <a:lnTo>
                    <a:pt x="1799" y="779"/>
                  </a:lnTo>
                  <a:lnTo>
                    <a:pt x="288" y="0"/>
                  </a:lnTo>
                  <a:lnTo>
                    <a:pt x="0" y="784"/>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任意多边形 29"/>
            <p:cNvSpPr/>
            <p:nvPr/>
          </p:nvSpPr>
          <p:spPr>
            <a:xfrm>
              <a:off x="0" y="638"/>
              <a:ext cx="1374" cy="1032"/>
            </a:xfrm>
            <a:custGeom>
              <a:avLst/>
              <a:gdLst>
                <a:gd name="connsiteX0" fmla="*/ 0 w 5290"/>
                <a:gd name="connsiteY0" fmla="*/ 0 h 5256"/>
                <a:gd name="connsiteX1" fmla="*/ 5290 w 5290"/>
                <a:gd name="connsiteY1" fmla="*/ 0 h 5256"/>
                <a:gd name="connsiteX2" fmla="*/ 3485 w 5290"/>
                <a:gd name="connsiteY2" fmla="*/ 5256 h 5256"/>
                <a:gd name="connsiteX3" fmla="*/ 0 w 5290"/>
                <a:gd name="connsiteY3" fmla="*/ 5256 h 5256"/>
                <a:gd name="connsiteX4" fmla="*/ 0 w 5290"/>
                <a:gd name="connsiteY4" fmla="*/ 0 h 5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 h="5256">
                  <a:moveTo>
                    <a:pt x="0" y="0"/>
                  </a:moveTo>
                  <a:lnTo>
                    <a:pt x="5290" y="0"/>
                  </a:lnTo>
                  <a:lnTo>
                    <a:pt x="3485" y="5256"/>
                  </a:lnTo>
                  <a:lnTo>
                    <a:pt x="0" y="5256"/>
                  </a:lnTo>
                  <a:lnTo>
                    <a:pt x="0" y="0"/>
                  </a:lnTo>
                  <a:close/>
                </a:path>
              </a:pathLst>
            </a:cu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直接连接符 16"/>
            <p:cNvCxnSpPr/>
            <p:nvPr/>
          </p:nvCxnSpPr>
          <p:spPr>
            <a:xfrm>
              <a:off x="1131" y="1670"/>
              <a:ext cx="18069" cy="0"/>
            </a:xfrm>
            <a:prstGeom prst="line">
              <a:avLst/>
            </a:prstGeom>
            <a:ln w="12700">
              <a:solidFill>
                <a:srgbClr val="DA0000"/>
              </a:solidFill>
            </a:ln>
          </p:spPr>
          <p:style>
            <a:lnRef idx="1">
              <a:schemeClr val="accent1"/>
            </a:lnRef>
            <a:fillRef idx="0">
              <a:schemeClr val="accent1"/>
            </a:fillRef>
            <a:effectRef idx="0">
              <a:schemeClr val="accent1"/>
            </a:effectRef>
            <a:fontRef idx="minor">
              <a:schemeClr val="tx1"/>
            </a:fontRef>
          </p:style>
        </p:cxnSp>
        <p:sp>
          <p:nvSpPr>
            <p:cNvPr id="18" name="TextBox 25"/>
            <p:cNvSpPr txBox="1"/>
            <p:nvPr/>
          </p:nvSpPr>
          <p:spPr>
            <a:xfrm>
              <a:off x="0" y="707"/>
              <a:ext cx="1056" cy="822"/>
            </a:xfrm>
            <a:prstGeom prst="rect">
              <a:avLst/>
            </a:prstGeom>
            <a:noFill/>
          </p:spPr>
          <p:txBody>
            <a:bodyPr wrap="square" rtlCol="0">
              <a:spAutoFit/>
            </a:bodyPr>
            <a:lstStyle/>
            <a:p>
              <a:pPr algn="dist"/>
              <a:r>
                <a:rPr lang="en-US" altLang="zh-CN" sz="2800" spc="-150" dirty="0">
                  <a:solidFill>
                    <a:schemeClr val="bg1"/>
                  </a:solidFill>
                  <a:latin typeface="汉仪雅酷黑简" panose="00020600040101010101" charset="-122"/>
                  <a:ea typeface="汉仪雅酷黑简" panose="00020600040101010101" charset="-122"/>
                  <a:cs typeface="汉仪旗黑-55简" panose="00020600040101010101" charset="-128"/>
                </a:rPr>
                <a:t>06</a:t>
              </a:r>
            </a:p>
          </p:txBody>
        </p:sp>
      </p:grpSp>
      <p:pic>
        <p:nvPicPr>
          <p:cNvPr id="6" name="图片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59496" y="1230548"/>
            <a:ext cx="2448587" cy="5298993"/>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jb3VudCI6OSwiaGRpZCI6ImNhNmZiOGUwMTIxZjVkNjBjZmNmNTgzNGNjZDQwOGY4IiwidXNlckNvdW50IjoxfQ=="/>
  <p:tag name="KSO_WPP_MARK_KEY" val="72530d8f-de2a-4fea-bafa-20f94941e0b1"/>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caebb054-861d-45fa-ac22-efb59616ee76}"/>
  <p:tag name="TABLE_ENDDRAG_ORIGIN_RECT" val="810*211"/>
  <p:tag name="TABLE_ENDDRAG_RECT" val="99*207*810*211"/>
  <p:tag name="TABLE_RECT" val="154.45*229.342*651.1*265.9"/>
  <p:tag name="TABLE_ONEKEY_SKIN_IDX" val="0"/>
  <p:tag name="TABLE_SKINIDX" val="-1"/>
  <p:tag name="TABLE_COLORIDX" val="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299.412418612038,&quot;width&quot;:5968.039690856694}"/>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10800,&quot;width&quot;:19200}"/>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doc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汉仪旗黑-55简"/>
        <a:ea typeface=""/>
        <a:cs typeface=""/>
        <a:font script="Jpan" typeface="ＭＳ Ｐゴシック"/>
        <a:font script="Hang" typeface="맑은 고딕"/>
        <a:font script="Hans" typeface="汉仪旗黑-55简"/>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旗黑-55简"/>
        <a:ea typeface=""/>
        <a:cs typeface=""/>
        <a:font script="Jpan" typeface="ＭＳ Ｐゴシック"/>
        <a:font script="Hang" typeface="맑은 고딕"/>
        <a:font script="Hans" typeface="汉仪旗黑-55简"/>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旗黑-55简"/>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旗黑-55简"/>
        <a:ea typeface=""/>
        <a:cs typeface=""/>
        <a:font script="Jpan" typeface="ＭＳ Ｐゴシック"/>
        <a:font script="Hang" typeface="맑은 고딕"/>
        <a:font script="Hans" typeface="汉仪旗黑-55简"/>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旗黑-55简"/>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旗黑-55简"/>
        <a:ea typeface=""/>
        <a:cs typeface=""/>
        <a:font script="Jpan" typeface="ＭＳ Ｐゴシック"/>
        <a:font script="Hang" typeface="맑은 고딕"/>
        <a:font script="Hans" typeface="汉仪旗黑-55简"/>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TotalTime>
  <Words>1299</Words>
  <Application>Microsoft Office PowerPoint</Application>
  <PresentationFormat>宽屏</PresentationFormat>
  <Paragraphs>195</Paragraphs>
  <Slides>27</Slides>
  <Notes>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27</vt:i4>
      </vt:variant>
    </vt:vector>
  </HeadingPairs>
  <TitlesOfParts>
    <vt:vector size="37" baseType="lpstr">
      <vt:lpstr>思源黑体 CN Bold</vt:lpstr>
      <vt:lpstr>方正粗黑宋简体</vt:lpstr>
      <vt:lpstr>Arial</vt:lpstr>
      <vt:lpstr>汉仪雅酷黑简</vt:lpstr>
      <vt:lpstr>优设标题黑</vt:lpstr>
      <vt:lpstr>思源黑体 CN Light</vt:lpstr>
      <vt:lpstr>汉仪旗黑-55简</vt:lpstr>
      <vt:lpstr>黑体</vt:lpstr>
      <vt:lpstr>华文行楷</vt:lpstr>
      <vt:lpstr>docer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RS-Planning</dc:title>
  <dc:creator>RS-Planning</dc:creator>
  <cp:keywords>RS-Planning</cp:keywords>
  <dc:description>RS-Planning</dc:description>
  <cp:lastModifiedBy>孙 泽邦</cp:lastModifiedBy>
  <cp:revision>120</cp:revision>
  <dcterms:created xsi:type="dcterms:W3CDTF">2016-09-24T06:56:00Z</dcterms:created>
  <dcterms:modified xsi:type="dcterms:W3CDTF">2023-03-26T16:43:23Z</dcterms:modified>
  <cp:category>RS-Planning</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FCF693B087774E07B14698FE75F6EEB4</vt:lpwstr>
  </property>
  <property fmtid="{D5CDD505-2E9C-101B-9397-08002B2CF9AE}" pid="3" name="KSOProductBuildVer">
    <vt:lpwstr>2052-11.1.0.13703</vt:lpwstr>
  </property>
  <property fmtid="{D5CDD505-2E9C-101B-9397-08002B2CF9AE}" pid="4" name="KSOTemplateUUID">
    <vt:lpwstr>v1.0_mb_ZFn501J6KakiXCmJ8AHdvQ==</vt:lpwstr>
  </property>
</Properties>
</file>